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
  </p:notesMasterIdLst>
  <p:handoutMasterIdLst>
    <p:handoutMasterId r:id="rId20"/>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8288000" cy="10287000"/>
  <p:notesSz cx="6858000" cy="9144000"/>
  <p:embeddedFontLst>
    <p:embeddedFont>
      <p:font typeface="Times New Roman Bold" panose="02030802070405020303"/>
      <p:bold r:id="rId24"/>
    </p:embeddedFont>
    <p:embeddedFont>
      <p:font typeface="Yeseva One" panose="00000500000000000000"/>
      <p:regular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r>
              <a:rPr lang="en-US"/>
              <a:t>mini project presentation1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r>
              <a:rPr lang="en-US"/>
              <a:t>mini project presentation1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r>
              <a:rPr lang="en-US"/>
              <a:t>mini project presentation1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r>
              <a:rPr lang="en-US"/>
              <a:t>mini project presentation1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r>
              <a:rPr lang="en-US"/>
              <a:t>mini project presentation1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r>
              <a:rPr lang="en-US"/>
              <a:t>mini project presentation1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r>
              <a:rPr lang="en-US"/>
              <a:t>mini project presentation1</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r>
              <a:rPr lang="en-US"/>
              <a:t>mini project presentation1</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r>
              <a:rPr lang="en-US"/>
              <a:t>mini project presentation1</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r>
              <a:rPr lang="en-US"/>
              <a:t>mini project presentation1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r>
              <a:rPr lang="en-US"/>
              <a:t>mini project presentation1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mini project presentation1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6.sv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3283182" y="3394075"/>
            <a:ext cx="11721636" cy="3363622"/>
          </a:xfrm>
          <a:prstGeom prst="rect">
            <a:avLst/>
          </a:prstGeom>
        </p:spPr>
        <p:txBody>
          <a:bodyPr lIns="0" tIns="0" rIns="0" bIns="0" rtlCol="0" anchor="t">
            <a:spAutoFit/>
          </a:bodyPr>
          <a:lstStyle/>
          <a:p>
            <a:pPr algn="ctr">
              <a:lnSpc>
                <a:spcPts val="8300"/>
              </a:lnSpc>
            </a:pPr>
            <a:r>
              <a:rPr lang="en-US" sz="83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Fruit and vegetable recognition &amp;calorie counter</a:t>
            </a:r>
            <a:endParaRPr lang="en-US" sz="83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3" name="TextBox 3"/>
          <p:cNvSpPr txBox="1"/>
          <p:nvPr/>
        </p:nvSpPr>
        <p:spPr>
          <a:xfrm>
            <a:off x="3283182" y="1031875"/>
            <a:ext cx="11721636" cy="801369"/>
          </a:xfrm>
          <a:prstGeom prst="rect">
            <a:avLst/>
          </a:prstGeom>
        </p:spPr>
        <p:txBody>
          <a:bodyPr lIns="0" tIns="0" rIns="0" bIns="0" rtlCol="0" anchor="t">
            <a:spAutoFit/>
          </a:bodyPr>
          <a:lstStyle/>
          <a:p>
            <a:pPr algn="ctr">
              <a:lnSpc>
                <a:spcPts val="5300"/>
              </a:lnSpc>
            </a:pPr>
            <a:r>
              <a:rPr lang="en-US" sz="53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PROJECT PROPOSAL</a:t>
            </a:r>
            <a:endParaRPr lang="en-US" sz="53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TextBox 4"/>
          <p:cNvSpPr txBox="1"/>
          <p:nvPr/>
        </p:nvSpPr>
        <p:spPr>
          <a:xfrm>
            <a:off x="3283182" y="8801100"/>
            <a:ext cx="11721636" cy="697864"/>
          </a:xfrm>
          <a:prstGeom prst="rect">
            <a:avLst/>
          </a:prstGeom>
        </p:spPr>
        <p:txBody>
          <a:bodyPr lIns="0" tIns="0" rIns="0" bIns="0" rtlCol="0" anchor="t">
            <a:spAutoFit/>
          </a:bodyPr>
          <a:lstStyle/>
          <a:p>
            <a:pPr algn="ctr">
              <a:lnSpc>
                <a:spcPts val="4600"/>
              </a:lnSpc>
            </a:pPr>
            <a:r>
              <a:rPr lang="en-US" sz="46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Presented by Sandra S Santhosh</a:t>
            </a:r>
            <a:endParaRPr lang="en-US" sz="46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8" name="Slide Number Placeholder 7"/>
          <p:cNvSpPr>
            <a:spLocks noGrp="1"/>
          </p:cNvSpPr>
          <p:nvPr>
            <p:ph type="sldNum" sz="quarter" idx="12"/>
          </p:nvPr>
        </p:nvSpPr>
        <p:spPr>
          <a:xfrm>
            <a:off x="-2362200" y="-38100"/>
            <a:ext cx="3093085" cy="365125"/>
          </a:xfrm>
        </p:spPr>
        <p:txBody>
          <a:bodyPr/>
          <a:p>
            <a:fld id="{B6F15528-21DE-4FAA-801E-634DDDAF4B2B}" type="slidenum">
              <a:rPr lang="en-US" sz="2000" smtClean="0"/>
            </a:fld>
            <a:endParaRPr lang="en-US" sz="2000" smtClean="0"/>
          </a:p>
        </p:txBody>
      </p:sp>
      <p:sp>
        <p:nvSpPr>
          <p:cNvPr id="5" name="Footer Placeholder 4"/>
          <p:cNvSpPr>
            <a:spLocks noGrp="1"/>
          </p:cNvSpPr>
          <p:nvPr>
            <p:ph type="ftr" sz="quarter" idx="11"/>
          </p:nvPr>
        </p:nvSpPr>
        <p:spPr>
          <a:xfrm>
            <a:off x="15927070" y="9916160"/>
            <a:ext cx="2501265" cy="370840"/>
          </a:xfrm>
        </p:spPr>
        <p:txBody>
          <a:bodyPr/>
          <a:p>
            <a:r>
              <a:rPr lang="en-US"/>
              <a:t>mini project presentation1</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686071" y="2171760"/>
            <a:ext cx="15660495" cy="3478974"/>
          </a:xfrm>
          <a:prstGeom prst="rect">
            <a:avLst/>
          </a:prstGeom>
        </p:spPr>
        <p:txBody>
          <a:bodyPr lIns="0" tIns="0" rIns="0" bIns="0" rtlCol="0" anchor="t">
            <a:spAutoFit/>
          </a:bodyPr>
          <a:lstStyle/>
          <a:p>
            <a:pPr marL="924560" lvl="1" indent="-462280" algn="l">
              <a:lnSpc>
                <a:spcPts val="5995"/>
              </a:lnSpc>
              <a:buFont typeface="Arial" panose="020B0604020202020204"/>
              <a:buChar char="•"/>
            </a:pPr>
            <a:r>
              <a:rPr lang="en-US" sz="4280">
                <a:solidFill>
                  <a:srgbClr val="000000"/>
                </a:solidFill>
                <a:latin typeface="Times New Roman" panose="02020603050405020304"/>
                <a:ea typeface="Times New Roman" panose="02020603050405020304"/>
                <a:cs typeface="Times New Roman" panose="02020603050405020304"/>
                <a:sym typeface="Times New Roman" panose="02020603050405020304"/>
              </a:rPr>
              <a:t>Accuracy:</a:t>
            </a:r>
            <a:endParaRPr lang="en-US" sz="42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633220" lvl="2" indent="-544195" algn="l">
              <a:lnSpc>
                <a:spcPts val="5295"/>
              </a:lnSpc>
              <a:buFont typeface="Arial" panose="020B0604020202020204"/>
              <a:buChar char="⚬"/>
            </a:pPr>
            <a:r>
              <a:rPr lang="en-US" sz="3780">
                <a:solidFill>
                  <a:srgbClr val="000000"/>
                </a:solidFill>
                <a:latin typeface="Times New Roman" panose="02020603050405020304"/>
                <a:ea typeface="Times New Roman" panose="02020603050405020304"/>
                <a:cs typeface="Times New Roman" panose="02020603050405020304"/>
                <a:sym typeface="Times New Roman" panose="02020603050405020304"/>
              </a:rPr>
              <a:t>CNN Model 1(9 layers): 87% to 96% (varies by fruit)</a:t>
            </a:r>
            <a:endParaRPr lang="en-US" sz="37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633220" lvl="2" indent="-544195" algn="l">
              <a:lnSpc>
                <a:spcPts val="5295"/>
              </a:lnSpc>
              <a:buFont typeface="Arial" panose="020B0604020202020204"/>
              <a:buChar char="⚬"/>
            </a:pPr>
            <a:r>
              <a:rPr lang="en-US" sz="3780">
                <a:solidFill>
                  <a:srgbClr val="000000"/>
                </a:solidFill>
                <a:latin typeface="Times New Roman" panose="02020603050405020304"/>
                <a:ea typeface="Times New Roman" panose="02020603050405020304"/>
                <a:cs typeface="Times New Roman" panose="02020603050405020304"/>
                <a:sym typeface="Times New Roman" panose="02020603050405020304"/>
              </a:rPr>
              <a:t>CNN Model 2(11 layers): 81% to 95% (varies by fruits)</a:t>
            </a:r>
            <a:endParaRPr lang="en-US" sz="37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633220" lvl="2" indent="-544195" algn="l">
              <a:lnSpc>
                <a:spcPts val="5295"/>
              </a:lnSpc>
              <a:buFont typeface="Arial" panose="020B0604020202020204"/>
              <a:buChar char="⚬"/>
            </a:pPr>
            <a:r>
              <a:rPr lang="en-US" sz="3780">
                <a:solidFill>
                  <a:srgbClr val="000000"/>
                </a:solidFill>
                <a:latin typeface="Times New Roman" panose="02020603050405020304"/>
                <a:ea typeface="Times New Roman" panose="02020603050405020304"/>
                <a:cs typeface="Times New Roman" panose="02020603050405020304"/>
                <a:sym typeface="Times New Roman" panose="02020603050405020304"/>
              </a:rPr>
              <a:t>CNN Model 3(15 layers): Up to 96% for fruits and 95% on the Fruit-360 dataset.</a:t>
            </a:r>
            <a:endParaRPr lang="en-US" sz="37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custDataLst>
              <p:tags r:id="rId1"/>
            </p:custDataLst>
          </p:nvPr>
        </p:nvSpPr>
        <p:spPr>
          <a:xfrm>
            <a:off x="762161" y="418955"/>
            <a:ext cx="16960528" cy="2202295"/>
          </a:xfrm>
          <a:prstGeom prst="rect">
            <a:avLst/>
          </a:prstGeom>
        </p:spPr>
        <p:txBody>
          <a:bodyPr lIns="0" tIns="0" rIns="0" bIns="0" rtlCol="0" anchor="t">
            <a:spAutoFit/>
          </a:bodyPr>
          <a:p>
            <a:pPr marL="873125" lvl="1" indent="-436880" algn="l">
              <a:lnSpc>
                <a:spcPts val="5665"/>
              </a:lnSpc>
              <a:buFont typeface="Arial" panose="020B0604020202020204"/>
              <a:buChar char="•"/>
            </a:pPr>
            <a:r>
              <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rPr>
              <a:t>Various CNN models with different numbers of layers (9, 11, and 15 layers) are used to enhance accuracy in both recognition and calorie estimation.</a:t>
            </a:r>
            <a:endPar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Slide Number Placeholder 2"/>
          <p:cNvSpPr>
            <a:spLocks noGrp="1"/>
          </p:cNvSpPr>
          <p:nvPr>
            <p:ph type="sldNum" sz="quarter" idx="12"/>
          </p:nvPr>
        </p:nvSpPr>
        <p:spPr>
          <a:xfrm>
            <a:off x="-1371600" y="-38100"/>
            <a:ext cx="2133600" cy="365125"/>
          </a:xfrm>
        </p:spPr>
        <p:txBody>
          <a:bodyPr/>
          <a:p>
            <a:fld id="{B6F15528-21DE-4FAA-801E-634DDDAF4B2B}" type="slidenum">
              <a:rPr lang="en-US" sz="2000" smtClean="0"/>
            </a:fld>
            <a:endParaRPr lang="en-US" sz="2000" smtClean="0"/>
          </a:p>
        </p:txBody>
      </p:sp>
      <p:sp>
        <p:nvSpPr>
          <p:cNvPr id="4" name="Footer Placeholder 3"/>
          <p:cNvSpPr>
            <a:spLocks noGrp="1"/>
          </p:cNvSpPr>
          <p:nvPr>
            <p:ph type="ftr" sz="quarter" idx="11"/>
          </p:nvPr>
        </p:nvSpPr>
        <p:spPr>
          <a:xfrm>
            <a:off x="15468600" y="9944100"/>
            <a:ext cx="2895600" cy="365125"/>
          </a:xfrm>
        </p:spPr>
        <p:txBody>
          <a:bodyPr/>
          <a:p>
            <a:r>
              <a:rPr lang="en-US"/>
              <a:t>mini project presentation1</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4706751" y="336388"/>
            <a:ext cx="8496705" cy="1120427"/>
          </a:xfrm>
          <a:prstGeom prst="rect">
            <a:avLst/>
          </a:prstGeom>
        </p:spPr>
        <p:txBody>
          <a:bodyPr lIns="0" tIns="0" rIns="0" bIns="0" rtlCol="0" anchor="t">
            <a:spAutoFit/>
          </a:bodyPr>
          <a:lstStyle/>
          <a:p>
            <a:pPr algn="ctr">
              <a:lnSpc>
                <a:spcPts val="7360"/>
              </a:lnSpc>
            </a:pPr>
            <a:r>
              <a:rPr lang="en-US" sz="7360">
                <a:solidFill>
                  <a:srgbClr val="000000"/>
                </a:solidFill>
                <a:latin typeface="Times New Roman" panose="02020603050405020304"/>
                <a:ea typeface="Times New Roman" panose="02020603050405020304"/>
                <a:cs typeface="Times New Roman" panose="02020603050405020304"/>
                <a:sym typeface="Times New Roman" panose="02020603050405020304"/>
              </a:rPr>
              <a:t>Summary</a:t>
            </a:r>
            <a:endParaRPr lang="en-US" sz="73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3" name="Table 3"/>
          <p:cNvGraphicFramePr>
            <a:graphicFrameLocks noGrp="1"/>
          </p:cNvGraphicFramePr>
          <p:nvPr/>
        </p:nvGraphicFramePr>
        <p:xfrm>
          <a:off x="-16021" y="2801970"/>
          <a:ext cx="18304021" cy="7965055"/>
        </p:xfrm>
        <a:graphic>
          <a:graphicData uri="http://schemas.openxmlformats.org/drawingml/2006/table">
            <a:tbl>
              <a:tblPr/>
              <a:tblGrid>
                <a:gridCol w="6116611"/>
                <a:gridCol w="2679065"/>
                <a:gridCol w="4555490"/>
                <a:gridCol w="4952854"/>
              </a:tblGrid>
              <a:tr h="3079750">
                <a:tc>
                  <a:txBody>
                    <a:bodyPr rtlCol="0"/>
                    <a:lstStyle/>
                    <a:p>
                      <a:pPr algn="l">
                        <a:lnSpc>
                          <a:spcPts val="2920"/>
                        </a:lnSpc>
                        <a:defRPr/>
                      </a:pPr>
                      <a:r>
                        <a:rPr lang="en-US" sz="2400" b="1" spc="10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HYPERSPECTRAL FRUIT AND VEGETABLE CLASSIFICATION USING CONVOLUTIONAL NEURAL NETWORKS</a:t>
                      </a:r>
                      <a:r>
                        <a:rPr lang="en-IN" altLang="en-US" sz="2400" b="1" spc="10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a:t>
                      </a:r>
                      <a:endParaRPr lang="en-IN" altLang="en-US" sz="2400" b="1" spc="10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920"/>
                        </a:lnSpc>
                        <a:defRPr/>
                      </a:pPr>
                      <a:r>
                        <a:rPr lang="en-US" sz="2400" b="1">
                          <a:latin typeface="Times New Roman" panose="02020603050405020304" charset="0"/>
                          <a:cs typeface="Times New Roman" panose="02020603050405020304" charset="0"/>
                        </a:rPr>
                        <a:t>Jan Steinbrenera, Konstantin Poschb,Raimund Leitner</a:t>
                      </a:r>
                      <a:endParaRPr lang="en-US" sz="2400" b="1">
                        <a:latin typeface="Times New Roman" panose="02020603050405020304" charset="0"/>
                        <a:cs typeface="Times New Roman" panose="02020603050405020304" charset="0"/>
                      </a:endParaRPr>
                    </a:p>
                    <a:p>
                      <a:pPr algn="l">
                        <a:lnSpc>
                          <a:spcPts val="2920"/>
                        </a:lnSpc>
                        <a:defRPr/>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3340"/>
                        </a:lnSpc>
                        <a:defRPr/>
                      </a:pPr>
                      <a:r>
                        <a:rPr lang="en-US" sz="2400" b="1" spc="119">
                          <a:solidFill>
                            <a:srgbClr val="000000"/>
                          </a:solidFill>
                          <a:latin typeface="Times New Roman" panose="02020603050405020304" charset="0"/>
                          <a:ea typeface="Open Sauce Bold" panose="00000800000000000000"/>
                          <a:cs typeface="Times New Roman" panose="02020603050405020304" charset="0"/>
                          <a:sym typeface="Open Sauce Bold" panose="00000800000000000000"/>
                        </a:rPr>
                        <a:t>2019</a:t>
                      </a:r>
                      <a:endParaRPr lang="en-US" sz="2400" b="1" spc="119">
                        <a:solidFill>
                          <a:srgbClr val="000000"/>
                        </a:solidFill>
                        <a:latin typeface="Times New Roman" panose="02020603050405020304" charset="0"/>
                        <a:ea typeface="Open Sauce Bold" panose="00000800000000000000"/>
                        <a:cs typeface="Times New Roman" panose="02020603050405020304" charset="0"/>
                        <a:sym typeface="Open Sauce Bold" panose="0000080000000000000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500"/>
                        </a:lnSpc>
                        <a:defRPr/>
                      </a:pPr>
                      <a:r>
                        <a:rPr lang="en-IN" altLang="en-US" sz="2400" b="1" spc="8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IT WAS PUBLISHED IN JOURNAL COMPUTERS AND ELECTRONICS IN AGRICULTURE ON JULY 1, 2019</a:t>
                      </a:r>
                      <a:endParaRPr lang="en-US" sz="2400" b="1" spc="8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220"/>
                        </a:lnSpc>
                      </a:pPr>
                      <a:endParaRPr sz="2400" b="1" spc="8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780"/>
                        </a:lnSpc>
                        <a:defRPr/>
                      </a:pPr>
                      <a:r>
                        <a:rPr lang="en-US" sz="2400" b="1" spc="9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PSEUDO RGB MODEL-88.15%</a:t>
                      </a:r>
                      <a:endParaRPr lang="en-US" sz="2400" b="1">
                        <a:latin typeface="Times New Roman" panose="02020603050405020304" charset="0"/>
                        <a:cs typeface="Times New Roman" panose="02020603050405020304" charset="0"/>
                      </a:endParaRPr>
                    </a:p>
                    <a:p>
                      <a:pPr algn="l">
                        <a:lnSpc>
                          <a:spcPts val="2780"/>
                        </a:lnSpc>
                      </a:pPr>
                      <a:r>
                        <a:rPr lang="en-US" sz="2400" b="1" spc="9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LINEAR COMBINATION MODEL-85.93%</a:t>
                      </a:r>
                      <a:endParaRPr lang="en-US" sz="2400" b="1" spc="9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780"/>
                        </a:lnSpc>
                      </a:pPr>
                      <a:r>
                        <a:rPr lang="en-US" sz="2400" b="1" spc="9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KERNEL MODEL:92.23%</a:t>
                      </a:r>
                      <a:endParaRPr lang="en-US" sz="2400" b="1" spc="9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780"/>
                        </a:lnSpc>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r>
              <a:tr h="2322195">
                <a:tc>
                  <a:txBody>
                    <a:bodyPr rtlCol="0"/>
                    <a:lstStyle/>
                    <a:p>
                      <a:pPr algn="l">
                        <a:lnSpc>
                          <a:spcPts val="2920"/>
                        </a:lnSpc>
                        <a:defRPr/>
                      </a:pPr>
                      <a:r>
                        <a:rPr lang="en-US" sz="2400" b="1" spc="10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FOOD CALORIE ESTIMATION USING CONVOLUTIONAL NEURAL NETWORK</a:t>
                      </a:r>
                      <a:r>
                        <a:rPr lang="en-IN" altLang="en-US" sz="2400" b="1" spc="10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a:t>
                      </a:r>
                      <a:endParaRPr lang="en-IN" altLang="en-US" sz="2400" b="1" spc="10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920"/>
                        </a:lnSpc>
                        <a:defRPr/>
                      </a:pPr>
                      <a:r>
                        <a:rPr lang="en-US" sz="2400" b="1">
                          <a:latin typeface="Times New Roman" panose="02020603050405020304" charset="0"/>
                          <a:cs typeface="Times New Roman" panose="02020603050405020304" charset="0"/>
                        </a:rPr>
                        <a:t>V. Balaji Kasyap, N. Jayapandian</a:t>
                      </a:r>
                      <a:endParaRPr lang="en-US" sz="2400" b="1">
                        <a:latin typeface="Times New Roman" panose="02020603050405020304" charset="0"/>
                        <a:cs typeface="Times New Roman" panose="02020603050405020304" charset="0"/>
                      </a:endParaRPr>
                    </a:p>
                    <a:p>
                      <a:pPr algn="l">
                        <a:lnSpc>
                          <a:spcPts val="2920"/>
                        </a:lnSpc>
                        <a:defRPr/>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3060"/>
                        </a:lnSpc>
                        <a:defRPr/>
                      </a:pPr>
                      <a:r>
                        <a:rPr lang="en-US" sz="2400" b="1" spc="109">
                          <a:solidFill>
                            <a:srgbClr val="000000"/>
                          </a:solidFill>
                          <a:latin typeface="Times New Roman" panose="02020603050405020304" charset="0"/>
                          <a:ea typeface="Open Sauce Bold" panose="00000800000000000000"/>
                          <a:cs typeface="Times New Roman" panose="02020603050405020304" charset="0"/>
                          <a:sym typeface="Open Sauce Bold" panose="00000800000000000000"/>
                        </a:rPr>
                        <a:t>2022</a:t>
                      </a:r>
                      <a:endParaRPr lang="en-US" sz="2400" b="1" spc="109">
                        <a:solidFill>
                          <a:srgbClr val="000000"/>
                        </a:solidFill>
                        <a:latin typeface="Times New Roman" panose="02020603050405020304" charset="0"/>
                        <a:ea typeface="Open Sauce Bold" panose="00000800000000000000"/>
                        <a:cs typeface="Times New Roman" panose="02020603050405020304" charset="0"/>
                        <a:sym typeface="Open Sauce Bold" panose="0000080000000000000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360"/>
                        </a:lnSpc>
                        <a:defRPr/>
                      </a:pP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2022 INTERNATIONAL CONFERENCE ON INTELLIGENT COMPUTING AND APPLICATIONS (ICICA)</a:t>
                      </a:r>
                      <a:endParaRPr lang="en-US" sz="2400" b="1">
                        <a:latin typeface="Times New Roman" panose="02020603050405020304" charset="0"/>
                        <a:cs typeface="Times New Roman" panose="02020603050405020304" charset="0"/>
                      </a:endParaRPr>
                    </a:p>
                    <a:p>
                      <a:pPr algn="l">
                        <a:lnSpc>
                          <a:spcPts val="2360"/>
                        </a:lnSpc>
                        <a:defRPr/>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220"/>
                        </a:lnSpc>
                        <a:defRPr/>
                      </a:pPr>
                      <a:r>
                        <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CNN MODEL ACCURACY: 92%</a:t>
                      </a:r>
                      <a:endParaRPr lang="en-US" sz="2400" b="1">
                        <a:latin typeface="Times New Roman" panose="02020603050405020304" charset="0"/>
                        <a:cs typeface="Times New Roman" panose="02020603050405020304" charset="0"/>
                      </a:endParaRPr>
                    </a:p>
                    <a:p>
                      <a:pPr algn="l">
                        <a:lnSpc>
                          <a:spcPts val="2220"/>
                        </a:lnSpc>
                      </a:pPr>
                      <a:r>
                        <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MEAN AVERAGE PRECISION (MAP): 1</a:t>
                      </a:r>
                      <a:endPar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220"/>
                        </a:lnSpc>
                      </a:pPr>
                      <a:r>
                        <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COMPLETE MEAN VOLUME ERROR: 21.06</a:t>
                      </a:r>
                      <a:endPar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220"/>
                        </a:lnSpc>
                      </a:pPr>
                      <a:r>
                        <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HIGH ERRORS FOR CERTAIN FOODS LIKE KIWI, MOON CAKE, AND MANGO</a:t>
                      </a:r>
                      <a:endPar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220"/>
                        </a:lnSpc>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r>
              <a:tr h="2994234">
                <a:tc>
                  <a:txBody>
                    <a:bodyPr rtlCol="0"/>
                    <a:lstStyle/>
                    <a:p>
                      <a:pPr algn="l">
                        <a:lnSpc>
                          <a:spcPts val="2940"/>
                        </a:lnSpc>
                        <a:defRPr/>
                      </a:pPr>
                      <a:r>
                        <a:rPr lang="en-US" sz="2400" b="1" spc="10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AUTOMATIC FRUITS CALORIES ESTIMATION THROUGH CONVOLUTIONAL NEURAL NETWORKS</a:t>
                      </a:r>
                      <a:r>
                        <a:rPr lang="en-IN" altLang="en-US" sz="2400" b="1" spc="10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a:t>
                      </a:r>
                      <a:endParaRPr lang="en-IN" altLang="en-US" sz="2400" b="1" spc="10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940"/>
                        </a:lnSpc>
                        <a:defRPr/>
                      </a:pPr>
                      <a:r>
                        <a:rPr lang="en-US" sz="2400" b="1">
                          <a:latin typeface="Times New Roman" panose="02020603050405020304" charset="0"/>
                          <a:cs typeface="Times New Roman" panose="02020603050405020304" charset="0"/>
                        </a:rPr>
                        <a:t>Ghazanfar Latif, Batool Alsalem, Wejdan Mubarky, Nazeeruddin Mohammad, Jaafar Alghazo</a:t>
                      </a:r>
                      <a:endParaRPr lang="en-US" sz="2400" b="1">
                        <a:latin typeface="Times New Roman" panose="02020603050405020304" charset="0"/>
                        <a:cs typeface="Times New Roman" panose="02020603050405020304" charset="0"/>
                      </a:endParaRPr>
                    </a:p>
                    <a:p>
                      <a:pPr algn="l">
                        <a:lnSpc>
                          <a:spcPts val="2940"/>
                        </a:lnSpc>
                        <a:defRPr/>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920"/>
                        </a:lnSpc>
                        <a:defRPr/>
                      </a:pPr>
                      <a:r>
                        <a:rPr lang="en-US" sz="2400" b="1" spc="104">
                          <a:solidFill>
                            <a:srgbClr val="000000"/>
                          </a:solidFill>
                          <a:latin typeface="Times New Roman" panose="02020603050405020304" charset="0"/>
                          <a:ea typeface="Open Sauce Bold" panose="00000800000000000000"/>
                          <a:cs typeface="Times New Roman" panose="02020603050405020304" charset="0"/>
                          <a:sym typeface="Open Sauce Bold" panose="00000800000000000000"/>
                        </a:rPr>
                        <a:t>2022</a:t>
                      </a:r>
                      <a:endParaRPr lang="en-US" sz="2400" b="1">
                        <a:latin typeface="Times New Roman" panose="02020603050405020304" charset="0"/>
                        <a:cs typeface="Times New Roman" panose="02020603050405020304" charset="0"/>
                      </a:endParaRPr>
                    </a:p>
                    <a:p>
                      <a:pPr algn="l">
                        <a:lnSpc>
                          <a:spcPts val="2920"/>
                        </a:lnSpc>
                        <a:defRPr/>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220"/>
                        </a:lnSpc>
                        <a:defRPr/>
                      </a:pPr>
                      <a:r>
                        <a:rPr lang="en-US" sz="2400" b="1" spc="79">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6TH INTERNATIONAL CONFERENCE ON COMPUTER AND TECHNOLOGY APPLICATIONS, PRESENTED AT ICCTA</a:t>
                      </a:r>
                      <a:endParaRPr lang="en-US" sz="2400" b="1">
                        <a:latin typeface="Times New Roman" panose="02020603050405020304" charset="0"/>
                        <a:cs typeface="Times New Roman" panose="02020603050405020304" charset="0"/>
                      </a:endParaRPr>
                    </a:p>
                    <a:p>
                      <a:pPr algn="l">
                        <a:lnSpc>
                          <a:spcPts val="2220"/>
                        </a:lnSpc>
                      </a:pPr>
                      <a:endParaRPr sz="2400" b="1">
                        <a:latin typeface="Times New Roman" panose="02020603050405020304" charset="0"/>
                        <a:cs typeface="Times New Roman" panose="02020603050405020304" charset="0"/>
                      </a:endParaRPr>
                    </a:p>
                    <a:p>
                      <a:pPr algn="l">
                        <a:lnSpc>
                          <a:spcPts val="2220"/>
                        </a:lnSpc>
                      </a:pPr>
                      <a:endParaRPr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c>
                  <a:txBody>
                    <a:bodyPr rtlCol="0"/>
                    <a:lstStyle/>
                    <a:p>
                      <a:pPr algn="l">
                        <a:lnSpc>
                          <a:spcPts val="2360"/>
                        </a:lnSpc>
                        <a:defRPr/>
                      </a:pP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CNN MODEL 1(9 LAYERS): 87% TO 96% (VARIES BY FRUIT)</a:t>
                      </a:r>
                      <a:endParaRPr lang="en-US" sz="2400" b="1">
                        <a:latin typeface="Times New Roman" panose="02020603050405020304" charset="0"/>
                        <a:cs typeface="Times New Roman" panose="02020603050405020304" charset="0"/>
                      </a:endParaRPr>
                    </a:p>
                    <a:p>
                      <a:pPr algn="l">
                        <a:lnSpc>
                          <a:spcPts val="2360"/>
                        </a:lnSpc>
                      </a:pP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CNN Model 2(11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LAYERS</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81%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TO</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95% </a:t>
                      </a:r>
                      <a:endPar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360"/>
                        </a:lnSpc>
                      </a:pP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CNN Model 3(15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LAYERS</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U</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P</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TO</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96%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FOR</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FRUITS AND</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95%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ON THE</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F</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RUITS</a:t>
                      </a:r>
                      <a:r>
                        <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-360 </a:t>
                      </a:r>
                      <a:r>
                        <a:rPr lang="en-IN" alt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DATASET</a:t>
                      </a:r>
                      <a:endParaRPr lang="en-US" sz="2400" b="1" spc="84">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l">
                        <a:lnSpc>
                          <a:spcPts val="2360"/>
                        </a:lnSpc>
                      </a:pPr>
                      <a:endParaRPr lang="en-US" sz="2400" b="1">
                        <a:latin typeface="Times New Roman" panose="02020603050405020304" charset="0"/>
                        <a:cs typeface="Times New Roman" panose="02020603050405020304" charset="0"/>
                      </a:endParaRPr>
                    </a:p>
                  </a:txBody>
                  <a:tcPr marL="241948" marR="241948" marT="241948" marB="241948" anchor="t">
                    <a:lnL w="15122" cap="flat" cmpd="sng" algn="ctr">
                      <a:solidFill>
                        <a:srgbClr val="000000"/>
                      </a:solidFill>
                      <a:prstDash val="solid"/>
                      <a:round/>
                      <a:headEnd type="none" w="med" len="med"/>
                      <a:tailEnd type="none" w="med" len="med"/>
                    </a:lnL>
                    <a:lnR w="15122" cap="flat" cmpd="sng" algn="ctr">
                      <a:solidFill>
                        <a:srgbClr val="000000"/>
                      </a:solidFill>
                      <a:prstDash val="solid"/>
                      <a:round/>
                      <a:headEnd type="none" w="med" len="med"/>
                      <a:tailEnd type="none" w="med" len="med"/>
                    </a:lnR>
                    <a:lnT w="15122" cap="flat" cmpd="sng" algn="ctr">
                      <a:solidFill>
                        <a:srgbClr val="000000"/>
                      </a:solidFill>
                      <a:prstDash val="solid"/>
                      <a:round/>
                      <a:headEnd type="none" w="med" len="med"/>
                      <a:tailEnd type="none" w="med" len="med"/>
                    </a:lnT>
                    <a:lnB w="15122" cap="flat" cmpd="sng" algn="ctr">
                      <a:solidFill>
                        <a:srgbClr val="000000"/>
                      </a:solidFill>
                      <a:prstDash val="solid"/>
                      <a:round/>
                      <a:headEnd type="none" w="med" len="med"/>
                      <a:tailEnd type="none" w="med" len="med"/>
                    </a:lnB>
                    <a:solidFill>
                      <a:srgbClr val="FFFFFF"/>
                    </a:solidFill>
                  </a:tcPr>
                </a:tc>
              </a:tr>
            </a:tbl>
          </a:graphicData>
        </a:graphic>
      </p:graphicFrame>
      <p:grpSp>
        <p:nvGrpSpPr>
          <p:cNvPr id="4" name="Group 4"/>
          <p:cNvGrpSpPr/>
          <p:nvPr/>
        </p:nvGrpSpPr>
        <p:grpSpPr>
          <a:xfrm rot="0">
            <a:off x="5485826" y="1423435"/>
            <a:ext cx="1894612" cy="1383642"/>
            <a:chOff x="0" y="0"/>
            <a:chExt cx="834721" cy="609600"/>
          </a:xfrm>
        </p:grpSpPr>
        <p:sp>
          <p:nvSpPr>
            <p:cNvPr id="5" name="Freeform 5"/>
            <p:cNvSpPr/>
            <p:nvPr/>
          </p:nvSpPr>
          <p:spPr>
            <a:xfrm>
              <a:off x="0" y="0"/>
              <a:ext cx="834721" cy="609600"/>
            </a:xfrm>
            <a:custGeom>
              <a:avLst/>
              <a:gdLst/>
              <a:ahLst/>
              <a:cxnLst/>
              <a:rect l="l" t="t" r="r" b="b"/>
              <a:pathLst>
                <a:path w="834721" h="609600">
                  <a:moveTo>
                    <a:pt x="631521" y="0"/>
                  </a:moveTo>
                  <a:lnTo>
                    <a:pt x="0" y="0"/>
                  </a:lnTo>
                  <a:lnTo>
                    <a:pt x="203200" y="609600"/>
                  </a:lnTo>
                  <a:lnTo>
                    <a:pt x="834721" y="609600"/>
                  </a:lnTo>
                  <a:lnTo>
                    <a:pt x="631521" y="0"/>
                  </a:lnTo>
                  <a:close/>
                </a:path>
              </a:pathLst>
            </a:custGeom>
            <a:solidFill>
              <a:srgbClr val="000000"/>
            </a:solidFill>
          </p:spPr>
        </p:sp>
        <p:sp>
          <p:nvSpPr>
            <p:cNvPr id="6" name="TextBox 6"/>
            <p:cNvSpPr txBox="1"/>
            <p:nvPr/>
          </p:nvSpPr>
          <p:spPr>
            <a:xfrm>
              <a:off x="101600" y="-66675"/>
              <a:ext cx="631521" cy="676275"/>
            </a:xfrm>
            <a:prstGeom prst="rect">
              <a:avLst/>
            </a:prstGeom>
          </p:spPr>
          <p:txBody>
            <a:bodyPr lIns="105854" tIns="105854" rIns="105854" bIns="105854" rtlCol="0" anchor="ctr"/>
            <a:lstStyle/>
            <a:p>
              <a:pPr algn="ctr">
                <a:lnSpc>
                  <a:spcPts val="1690"/>
                </a:lnSpc>
              </a:pPr>
            </a:p>
          </p:txBody>
        </p:sp>
      </p:grpSp>
      <p:grpSp>
        <p:nvGrpSpPr>
          <p:cNvPr id="7" name="Group 7"/>
          <p:cNvGrpSpPr/>
          <p:nvPr/>
        </p:nvGrpSpPr>
        <p:grpSpPr>
          <a:xfrm rot="0">
            <a:off x="7684003" y="1423435"/>
            <a:ext cx="1271100" cy="1383642"/>
            <a:chOff x="0" y="0"/>
            <a:chExt cx="560017" cy="609600"/>
          </a:xfrm>
        </p:grpSpPr>
        <p:sp>
          <p:nvSpPr>
            <p:cNvPr id="8" name="Freeform 8"/>
            <p:cNvSpPr/>
            <p:nvPr/>
          </p:nvSpPr>
          <p:spPr>
            <a:xfrm>
              <a:off x="0" y="0"/>
              <a:ext cx="560017" cy="609600"/>
            </a:xfrm>
            <a:custGeom>
              <a:avLst/>
              <a:gdLst/>
              <a:ahLst/>
              <a:cxnLst/>
              <a:rect l="l" t="t" r="r" b="b"/>
              <a:pathLst>
                <a:path w="560017" h="609600">
                  <a:moveTo>
                    <a:pt x="356817" y="0"/>
                  </a:moveTo>
                  <a:lnTo>
                    <a:pt x="0" y="0"/>
                  </a:lnTo>
                  <a:lnTo>
                    <a:pt x="203200" y="609600"/>
                  </a:lnTo>
                  <a:lnTo>
                    <a:pt x="560017" y="609600"/>
                  </a:lnTo>
                  <a:lnTo>
                    <a:pt x="356817" y="0"/>
                  </a:lnTo>
                  <a:close/>
                </a:path>
              </a:pathLst>
            </a:custGeom>
            <a:solidFill>
              <a:srgbClr val="000000"/>
            </a:solidFill>
          </p:spPr>
        </p:sp>
        <p:sp>
          <p:nvSpPr>
            <p:cNvPr id="9" name="TextBox 9"/>
            <p:cNvSpPr txBox="1"/>
            <p:nvPr/>
          </p:nvSpPr>
          <p:spPr>
            <a:xfrm>
              <a:off x="101600" y="-66675"/>
              <a:ext cx="356817" cy="676275"/>
            </a:xfrm>
            <a:prstGeom prst="rect">
              <a:avLst/>
            </a:prstGeom>
          </p:spPr>
          <p:txBody>
            <a:bodyPr lIns="105854" tIns="105854" rIns="105854" bIns="105854" rtlCol="0" anchor="ctr"/>
            <a:lstStyle/>
            <a:p>
              <a:pPr algn="ctr">
                <a:lnSpc>
                  <a:spcPts val="1690"/>
                </a:lnSpc>
              </a:pPr>
            </a:p>
          </p:txBody>
        </p:sp>
      </p:grpSp>
      <p:grpSp>
        <p:nvGrpSpPr>
          <p:cNvPr id="10" name="Group 10"/>
          <p:cNvGrpSpPr/>
          <p:nvPr/>
        </p:nvGrpSpPr>
        <p:grpSpPr>
          <a:xfrm rot="0">
            <a:off x="6522830" y="1423435"/>
            <a:ext cx="1851173" cy="1383642"/>
            <a:chOff x="0" y="0"/>
            <a:chExt cx="329034" cy="245934"/>
          </a:xfrm>
        </p:grpSpPr>
        <p:sp>
          <p:nvSpPr>
            <p:cNvPr id="11" name="Freeform 11"/>
            <p:cNvSpPr/>
            <p:nvPr/>
          </p:nvSpPr>
          <p:spPr>
            <a:xfrm>
              <a:off x="0" y="0"/>
              <a:ext cx="329034" cy="245934"/>
            </a:xfrm>
            <a:custGeom>
              <a:avLst/>
              <a:gdLst/>
              <a:ahLst/>
              <a:cxnLst/>
              <a:rect l="l" t="t" r="r" b="b"/>
              <a:pathLst>
                <a:path w="329034" h="245934">
                  <a:moveTo>
                    <a:pt x="0" y="0"/>
                  </a:moveTo>
                  <a:lnTo>
                    <a:pt x="329034" y="0"/>
                  </a:lnTo>
                  <a:lnTo>
                    <a:pt x="329034" y="245934"/>
                  </a:lnTo>
                  <a:lnTo>
                    <a:pt x="0" y="245934"/>
                  </a:lnTo>
                  <a:close/>
                </a:path>
              </a:pathLst>
            </a:custGeom>
            <a:solidFill>
              <a:srgbClr val="000000"/>
            </a:solidFill>
          </p:spPr>
        </p:sp>
        <p:sp>
          <p:nvSpPr>
            <p:cNvPr id="12" name="TextBox 12"/>
            <p:cNvSpPr txBox="1"/>
            <p:nvPr/>
          </p:nvSpPr>
          <p:spPr>
            <a:xfrm>
              <a:off x="0" y="-66675"/>
              <a:ext cx="329034" cy="312609"/>
            </a:xfrm>
            <a:prstGeom prst="rect">
              <a:avLst/>
            </a:prstGeom>
          </p:spPr>
          <p:txBody>
            <a:bodyPr lIns="105854" tIns="105854" rIns="105854" bIns="105854" rtlCol="0" anchor="ctr"/>
            <a:lstStyle/>
            <a:p>
              <a:pPr algn="ctr">
                <a:lnSpc>
                  <a:spcPts val="1690"/>
                </a:lnSpc>
              </a:pPr>
            </a:p>
          </p:txBody>
        </p:sp>
      </p:grpSp>
      <p:grpSp>
        <p:nvGrpSpPr>
          <p:cNvPr id="13" name="Group 13"/>
          <p:cNvGrpSpPr/>
          <p:nvPr/>
        </p:nvGrpSpPr>
        <p:grpSpPr>
          <a:xfrm rot="0">
            <a:off x="8646871" y="1423435"/>
            <a:ext cx="2469075" cy="1383642"/>
            <a:chOff x="0" y="0"/>
            <a:chExt cx="1087816" cy="609600"/>
          </a:xfrm>
        </p:grpSpPr>
        <p:sp>
          <p:nvSpPr>
            <p:cNvPr id="14" name="Freeform 14"/>
            <p:cNvSpPr/>
            <p:nvPr/>
          </p:nvSpPr>
          <p:spPr>
            <a:xfrm>
              <a:off x="0" y="0"/>
              <a:ext cx="1087816" cy="609600"/>
            </a:xfrm>
            <a:custGeom>
              <a:avLst/>
              <a:gdLst/>
              <a:ahLst/>
              <a:cxnLst/>
              <a:rect l="l" t="t" r="r" b="b"/>
              <a:pathLst>
                <a:path w="1087816" h="609600">
                  <a:moveTo>
                    <a:pt x="884616" y="0"/>
                  </a:moveTo>
                  <a:lnTo>
                    <a:pt x="0" y="0"/>
                  </a:lnTo>
                  <a:lnTo>
                    <a:pt x="203200" y="609600"/>
                  </a:lnTo>
                  <a:lnTo>
                    <a:pt x="1087816" y="609600"/>
                  </a:lnTo>
                  <a:lnTo>
                    <a:pt x="884616" y="0"/>
                  </a:lnTo>
                  <a:close/>
                </a:path>
              </a:pathLst>
            </a:custGeom>
            <a:solidFill>
              <a:srgbClr val="000000"/>
            </a:solidFill>
          </p:spPr>
        </p:sp>
        <p:sp>
          <p:nvSpPr>
            <p:cNvPr id="15" name="TextBox 15"/>
            <p:cNvSpPr txBox="1"/>
            <p:nvPr/>
          </p:nvSpPr>
          <p:spPr>
            <a:xfrm>
              <a:off x="101600" y="-66675"/>
              <a:ext cx="884616" cy="676275"/>
            </a:xfrm>
            <a:prstGeom prst="rect">
              <a:avLst/>
            </a:prstGeom>
          </p:spPr>
          <p:txBody>
            <a:bodyPr lIns="105854" tIns="105854" rIns="105854" bIns="105854" rtlCol="0" anchor="ctr"/>
            <a:lstStyle/>
            <a:p>
              <a:pPr algn="ctr">
                <a:lnSpc>
                  <a:spcPts val="1690"/>
                </a:lnSpc>
              </a:pPr>
            </a:p>
          </p:txBody>
        </p:sp>
      </p:grpSp>
      <p:grpSp>
        <p:nvGrpSpPr>
          <p:cNvPr id="16" name="Group 16"/>
          <p:cNvGrpSpPr/>
          <p:nvPr/>
        </p:nvGrpSpPr>
        <p:grpSpPr>
          <a:xfrm rot="0">
            <a:off x="11858896" y="1423435"/>
            <a:ext cx="1894612" cy="1383642"/>
            <a:chOff x="0" y="0"/>
            <a:chExt cx="834721" cy="609600"/>
          </a:xfrm>
        </p:grpSpPr>
        <p:sp>
          <p:nvSpPr>
            <p:cNvPr id="17" name="Freeform 17"/>
            <p:cNvSpPr/>
            <p:nvPr/>
          </p:nvSpPr>
          <p:spPr>
            <a:xfrm>
              <a:off x="0" y="0"/>
              <a:ext cx="834721" cy="609600"/>
            </a:xfrm>
            <a:custGeom>
              <a:avLst/>
              <a:gdLst/>
              <a:ahLst/>
              <a:cxnLst/>
              <a:rect l="l" t="t" r="r" b="b"/>
              <a:pathLst>
                <a:path w="834721" h="609600">
                  <a:moveTo>
                    <a:pt x="631521" y="0"/>
                  </a:moveTo>
                  <a:lnTo>
                    <a:pt x="0" y="0"/>
                  </a:lnTo>
                  <a:lnTo>
                    <a:pt x="203200" y="609600"/>
                  </a:lnTo>
                  <a:lnTo>
                    <a:pt x="834721" y="609600"/>
                  </a:lnTo>
                  <a:lnTo>
                    <a:pt x="631521" y="0"/>
                  </a:lnTo>
                  <a:close/>
                </a:path>
              </a:pathLst>
            </a:custGeom>
            <a:solidFill>
              <a:srgbClr val="000000"/>
            </a:solidFill>
          </p:spPr>
        </p:sp>
        <p:sp>
          <p:nvSpPr>
            <p:cNvPr id="18" name="TextBox 18"/>
            <p:cNvSpPr txBox="1"/>
            <p:nvPr/>
          </p:nvSpPr>
          <p:spPr>
            <a:xfrm>
              <a:off x="101600" y="-66675"/>
              <a:ext cx="631521" cy="676275"/>
            </a:xfrm>
            <a:prstGeom prst="rect">
              <a:avLst/>
            </a:prstGeom>
          </p:spPr>
          <p:txBody>
            <a:bodyPr lIns="105854" tIns="105854" rIns="105854" bIns="105854" rtlCol="0" anchor="ctr"/>
            <a:lstStyle/>
            <a:p>
              <a:pPr algn="ctr">
                <a:lnSpc>
                  <a:spcPts val="1690"/>
                </a:lnSpc>
              </a:pPr>
            </a:p>
          </p:txBody>
        </p:sp>
      </p:grpSp>
      <p:grpSp>
        <p:nvGrpSpPr>
          <p:cNvPr id="19" name="Group 19"/>
          <p:cNvGrpSpPr/>
          <p:nvPr/>
        </p:nvGrpSpPr>
        <p:grpSpPr>
          <a:xfrm rot="0">
            <a:off x="10510549" y="1423435"/>
            <a:ext cx="1851173" cy="1383642"/>
            <a:chOff x="0" y="0"/>
            <a:chExt cx="329034" cy="245934"/>
          </a:xfrm>
        </p:grpSpPr>
        <p:sp>
          <p:nvSpPr>
            <p:cNvPr id="20" name="Freeform 20"/>
            <p:cNvSpPr/>
            <p:nvPr/>
          </p:nvSpPr>
          <p:spPr>
            <a:xfrm>
              <a:off x="0" y="0"/>
              <a:ext cx="329034" cy="245934"/>
            </a:xfrm>
            <a:custGeom>
              <a:avLst/>
              <a:gdLst/>
              <a:ahLst/>
              <a:cxnLst/>
              <a:rect l="l" t="t" r="r" b="b"/>
              <a:pathLst>
                <a:path w="329034" h="245934">
                  <a:moveTo>
                    <a:pt x="0" y="0"/>
                  </a:moveTo>
                  <a:lnTo>
                    <a:pt x="329034" y="0"/>
                  </a:lnTo>
                  <a:lnTo>
                    <a:pt x="329034" y="245934"/>
                  </a:lnTo>
                  <a:lnTo>
                    <a:pt x="0" y="245934"/>
                  </a:lnTo>
                  <a:close/>
                </a:path>
              </a:pathLst>
            </a:custGeom>
            <a:solidFill>
              <a:srgbClr val="000000"/>
            </a:solidFill>
          </p:spPr>
        </p:sp>
        <p:sp>
          <p:nvSpPr>
            <p:cNvPr id="21" name="TextBox 21"/>
            <p:cNvSpPr txBox="1"/>
            <p:nvPr/>
          </p:nvSpPr>
          <p:spPr>
            <a:xfrm>
              <a:off x="0" y="-66675"/>
              <a:ext cx="329034" cy="312609"/>
            </a:xfrm>
            <a:prstGeom prst="rect">
              <a:avLst/>
            </a:prstGeom>
          </p:spPr>
          <p:txBody>
            <a:bodyPr lIns="105854" tIns="105854" rIns="105854" bIns="105854" rtlCol="0" anchor="ctr"/>
            <a:lstStyle/>
            <a:p>
              <a:pPr algn="ctr">
                <a:lnSpc>
                  <a:spcPts val="1690"/>
                </a:lnSpc>
              </a:pPr>
            </a:p>
          </p:txBody>
        </p:sp>
      </p:grpSp>
      <p:grpSp>
        <p:nvGrpSpPr>
          <p:cNvPr id="22" name="Group 22"/>
          <p:cNvGrpSpPr/>
          <p:nvPr/>
        </p:nvGrpSpPr>
        <p:grpSpPr>
          <a:xfrm rot="0">
            <a:off x="13467555" y="1423435"/>
            <a:ext cx="1894612" cy="1383642"/>
            <a:chOff x="0" y="0"/>
            <a:chExt cx="834721" cy="609600"/>
          </a:xfrm>
        </p:grpSpPr>
        <p:sp>
          <p:nvSpPr>
            <p:cNvPr id="23" name="Freeform 23"/>
            <p:cNvSpPr/>
            <p:nvPr/>
          </p:nvSpPr>
          <p:spPr>
            <a:xfrm>
              <a:off x="0" y="0"/>
              <a:ext cx="834721" cy="609600"/>
            </a:xfrm>
            <a:custGeom>
              <a:avLst/>
              <a:gdLst/>
              <a:ahLst/>
              <a:cxnLst/>
              <a:rect l="l" t="t" r="r" b="b"/>
              <a:pathLst>
                <a:path w="834721" h="609600">
                  <a:moveTo>
                    <a:pt x="631521" y="0"/>
                  </a:moveTo>
                  <a:lnTo>
                    <a:pt x="0" y="0"/>
                  </a:lnTo>
                  <a:lnTo>
                    <a:pt x="203200" y="609600"/>
                  </a:lnTo>
                  <a:lnTo>
                    <a:pt x="834721" y="609600"/>
                  </a:lnTo>
                  <a:lnTo>
                    <a:pt x="631521" y="0"/>
                  </a:lnTo>
                  <a:close/>
                </a:path>
              </a:pathLst>
            </a:custGeom>
            <a:solidFill>
              <a:srgbClr val="000000"/>
            </a:solidFill>
          </p:spPr>
        </p:sp>
        <p:sp>
          <p:nvSpPr>
            <p:cNvPr id="24" name="TextBox 24"/>
            <p:cNvSpPr txBox="1"/>
            <p:nvPr/>
          </p:nvSpPr>
          <p:spPr>
            <a:xfrm>
              <a:off x="101600" y="-66675"/>
              <a:ext cx="631521" cy="676275"/>
            </a:xfrm>
            <a:prstGeom prst="rect">
              <a:avLst/>
            </a:prstGeom>
          </p:spPr>
          <p:txBody>
            <a:bodyPr lIns="105854" tIns="105854" rIns="105854" bIns="105854" rtlCol="0" anchor="ctr"/>
            <a:lstStyle/>
            <a:p>
              <a:pPr algn="ctr">
                <a:lnSpc>
                  <a:spcPts val="1690"/>
                </a:lnSpc>
              </a:pPr>
            </a:p>
          </p:txBody>
        </p:sp>
      </p:grpSp>
      <p:grpSp>
        <p:nvGrpSpPr>
          <p:cNvPr id="25" name="Group 25"/>
          <p:cNvGrpSpPr/>
          <p:nvPr/>
        </p:nvGrpSpPr>
        <p:grpSpPr>
          <a:xfrm rot="0">
            <a:off x="14498269" y="1423435"/>
            <a:ext cx="3789731" cy="1383642"/>
            <a:chOff x="0" y="0"/>
            <a:chExt cx="673601" cy="245934"/>
          </a:xfrm>
        </p:grpSpPr>
        <p:sp>
          <p:nvSpPr>
            <p:cNvPr id="26" name="Freeform 26"/>
            <p:cNvSpPr/>
            <p:nvPr/>
          </p:nvSpPr>
          <p:spPr>
            <a:xfrm>
              <a:off x="0" y="0"/>
              <a:ext cx="673601" cy="245934"/>
            </a:xfrm>
            <a:custGeom>
              <a:avLst/>
              <a:gdLst/>
              <a:ahLst/>
              <a:cxnLst/>
              <a:rect l="l" t="t" r="r" b="b"/>
              <a:pathLst>
                <a:path w="673601" h="245934">
                  <a:moveTo>
                    <a:pt x="0" y="0"/>
                  </a:moveTo>
                  <a:lnTo>
                    <a:pt x="673601" y="0"/>
                  </a:lnTo>
                  <a:lnTo>
                    <a:pt x="673601" y="245934"/>
                  </a:lnTo>
                  <a:lnTo>
                    <a:pt x="0" y="245934"/>
                  </a:lnTo>
                  <a:close/>
                </a:path>
              </a:pathLst>
            </a:custGeom>
            <a:solidFill>
              <a:srgbClr val="000000"/>
            </a:solidFill>
          </p:spPr>
        </p:sp>
        <p:sp>
          <p:nvSpPr>
            <p:cNvPr id="27" name="TextBox 27"/>
            <p:cNvSpPr txBox="1"/>
            <p:nvPr/>
          </p:nvSpPr>
          <p:spPr>
            <a:xfrm>
              <a:off x="0" y="-66675"/>
              <a:ext cx="673601" cy="312609"/>
            </a:xfrm>
            <a:prstGeom prst="rect">
              <a:avLst/>
            </a:prstGeom>
          </p:spPr>
          <p:txBody>
            <a:bodyPr lIns="105854" tIns="105854" rIns="105854" bIns="105854" rtlCol="0" anchor="ctr"/>
            <a:lstStyle/>
            <a:p>
              <a:pPr algn="ctr">
                <a:lnSpc>
                  <a:spcPts val="1690"/>
                </a:lnSpc>
              </a:pPr>
            </a:p>
          </p:txBody>
        </p:sp>
      </p:grpSp>
      <p:grpSp>
        <p:nvGrpSpPr>
          <p:cNvPr id="28" name="Group 28"/>
          <p:cNvGrpSpPr/>
          <p:nvPr/>
        </p:nvGrpSpPr>
        <p:grpSpPr>
          <a:xfrm rot="0">
            <a:off x="0" y="1423435"/>
            <a:ext cx="4956177" cy="1383642"/>
            <a:chOff x="0" y="0"/>
            <a:chExt cx="880929" cy="245934"/>
          </a:xfrm>
        </p:grpSpPr>
        <p:sp>
          <p:nvSpPr>
            <p:cNvPr id="29" name="Freeform 29"/>
            <p:cNvSpPr/>
            <p:nvPr/>
          </p:nvSpPr>
          <p:spPr>
            <a:xfrm>
              <a:off x="0" y="0"/>
              <a:ext cx="880929" cy="245934"/>
            </a:xfrm>
            <a:custGeom>
              <a:avLst/>
              <a:gdLst/>
              <a:ahLst/>
              <a:cxnLst/>
              <a:rect l="l" t="t" r="r" b="b"/>
              <a:pathLst>
                <a:path w="880929" h="245934">
                  <a:moveTo>
                    <a:pt x="0" y="0"/>
                  </a:moveTo>
                  <a:lnTo>
                    <a:pt x="880929" y="0"/>
                  </a:lnTo>
                  <a:lnTo>
                    <a:pt x="880929" y="245934"/>
                  </a:lnTo>
                  <a:lnTo>
                    <a:pt x="0" y="245934"/>
                  </a:lnTo>
                  <a:close/>
                </a:path>
              </a:pathLst>
            </a:custGeom>
            <a:solidFill>
              <a:srgbClr val="000000"/>
            </a:solidFill>
          </p:spPr>
        </p:sp>
        <p:sp>
          <p:nvSpPr>
            <p:cNvPr id="30" name="TextBox 30"/>
            <p:cNvSpPr txBox="1"/>
            <p:nvPr/>
          </p:nvSpPr>
          <p:spPr>
            <a:xfrm>
              <a:off x="0" y="-66675"/>
              <a:ext cx="880929" cy="312609"/>
            </a:xfrm>
            <a:prstGeom prst="rect">
              <a:avLst/>
            </a:prstGeom>
          </p:spPr>
          <p:txBody>
            <a:bodyPr lIns="105854" tIns="105854" rIns="105854" bIns="105854" rtlCol="0" anchor="ctr"/>
            <a:lstStyle/>
            <a:p>
              <a:pPr algn="ctr">
                <a:lnSpc>
                  <a:spcPts val="1690"/>
                </a:lnSpc>
              </a:pPr>
            </a:p>
          </p:txBody>
        </p:sp>
      </p:grpSp>
      <p:grpSp>
        <p:nvGrpSpPr>
          <p:cNvPr id="31" name="Group 31"/>
          <p:cNvGrpSpPr/>
          <p:nvPr/>
        </p:nvGrpSpPr>
        <p:grpSpPr>
          <a:xfrm rot="0">
            <a:off x="3878481" y="1423435"/>
            <a:ext cx="1894612" cy="1383642"/>
            <a:chOff x="0" y="0"/>
            <a:chExt cx="834721" cy="609600"/>
          </a:xfrm>
        </p:grpSpPr>
        <p:sp>
          <p:nvSpPr>
            <p:cNvPr id="32" name="Freeform 32"/>
            <p:cNvSpPr/>
            <p:nvPr/>
          </p:nvSpPr>
          <p:spPr>
            <a:xfrm>
              <a:off x="0" y="0"/>
              <a:ext cx="834721" cy="609600"/>
            </a:xfrm>
            <a:custGeom>
              <a:avLst/>
              <a:gdLst/>
              <a:ahLst/>
              <a:cxnLst/>
              <a:rect l="l" t="t" r="r" b="b"/>
              <a:pathLst>
                <a:path w="834721" h="609600">
                  <a:moveTo>
                    <a:pt x="631521" y="0"/>
                  </a:moveTo>
                  <a:lnTo>
                    <a:pt x="0" y="0"/>
                  </a:lnTo>
                  <a:lnTo>
                    <a:pt x="203200" y="609600"/>
                  </a:lnTo>
                  <a:lnTo>
                    <a:pt x="834721" y="609600"/>
                  </a:lnTo>
                  <a:lnTo>
                    <a:pt x="631521" y="0"/>
                  </a:lnTo>
                  <a:close/>
                </a:path>
              </a:pathLst>
            </a:custGeom>
            <a:solidFill>
              <a:srgbClr val="000000"/>
            </a:solidFill>
          </p:spPr>
        </p:sp>
        <p:sp>
          <p:nvSpPr>
            <p:cNvPr id="33" name="TextBox 33"/>
            <p:cNvSpPr txBox="1"/>
            <p:nvPr/>
          </p:nvSpPr>
          <p:spPr>
            <a:xfrm>
              <a:off x="101600" y="-66675"/>
              <a:ext cx="631521" cy="676275"/>
            </a:xfrm>
            <a:prstGeom prst="rect">
              <a:avLst/>
            </a:prstGeom>
          </p:spPr>
          <p:txBody>
            <a:bodyPr lIns="105854" tIns="105854" rIns="105854" bIns="105854" rtlCol="0" anchor="ctr"/>
            <a:lstStyle/>
            <a:p>
              <a:pPr algn="ctr">
                <a:lnSpc>
                  <a:spcPts val="1690"/>
                </a:lnSpc>
              </a:pPr>
            </a:p>
          </p:txBody>
        </p:sp>
      </p:grpSp>
      <p:sp>
        <p:nvSpPr>
          <p:cNvPr id="34" name="TextBox 34"/>
          <p:cNvSpPr txBox="1"/>
          <p:nvPr/>
        </p:nvSpPr>
        <p:spPr>
          <a:xfrm>
            <a:off x="0" y="1902625"/>
            <a:ext cx="5773093" cy="421230"/>
          </a:xfrm>
          <a:prstGeom prst="rect">
            <a:avLst/>
          </a:prstGeom>
        </p:spPr>
        <p:txBody>
          <a:bodyPr lIns="0" tIns="0" rIns="0" bIns="0" rtlCol="0" anchor="t">
            <a:spAutoFit/>
          </a:bodyPr>
          <a:lstStyle/>
          <a:p>
            <a:pPr algn="ctr">
              <a:lnSpc>
                <a:spcPts val="2710"/>
              </a:lnSpc>
            </a:pPr>
            <a:r>
              <a:rPr lang="en-US" sz="2710" spc="135">
                <a:solidFill>
                  <a:srgbClr val="FFFFFF"/>
                </a:solidFill>
                <a:latin typeface="Times New Roman" panose="02020603050405020304"/>
                <a:ea typeface="Times New Roman" panose="02020603050405020304"/>
                <a:cs typeface="Times New Roman" panose="02020603050405020304"/>
                <a:sym typeface="Times New Roman" panose="02020603050405020304"/>
              </a:rPr>
              <a:t>TITLE</a:t>
            </a:r>
            <a:endParaRPr lang="en-US" sz="2710" spc="135">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 name="TextBox 35"/>
          <p:cNvSpPr txBox="1"/>
          <p:nvPr/>
        </p:nvSpPr>
        <p:spPr>
          <a:xfrm>
            <a:off x="4965356" y="1912150"/>
            <a:ext cx="4162623" cy="424158"/>
          </a:xfrm>
          <a:prstGeom prst="rect">
            <a:avLst/>
          </a:prstGeom>
        </p:spPr>
        <p:txBody>
          <a:bodyPr lIns="0" tIns="0" rIns="0" bIns="0" rtlCol="0" anchor="t">
            <a:spAutoFit/>
          </a:bodyPr>
          <a:lstStyle/>
          <a:p>
            <a:pPr algn="ctr">
              <a:lnSpc>
                <a:spcPts val="2825"/>
              </a:lnSpc>
            </a:pPr>
            <a:r>
              <a:rPr lang="en-US" sz="2825" spc="141">
                <a:solidFill>
                  <a:srgbClr val="FFFFFF"/>
                </a:solidFill>
                <a:latin typeface="Times New Roman" panose="02020603050405020304"/>
                <a:ea typeface="Times New Roman" panose="02020603050405020304"/>
                <a:cs typeface="Times New Roman" panose="02020603050405020304"/>
                <a:sym typeface="Times New Roman" panose="02020603050405020304"/>
              </a:rPr>
              <a:t>YEAR</a:t>
            </a:r>
            <a:endParaRPr lang="en-US" sz="2825" spc="14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 name="TextBox 36"/>
          <p:cNvSpPr txBox="1"/>
          <p:nvPr/>
        </p:nvSpPr>
        <p:spPr>
          <a:xfrm>
            <a:off x="9258669" y="1742565"/>
            <a:ext cx="3992696" cy="764130"/>
          </a:xfrm>
          <a:prstGeom prst="rect">
            <a:avLst/>
          </a:prstGeom>
        </p:spPr>
        <p:txBody>
          <a:bodyPr lIns="0" tIns="0" rIns="0" bIns="0" rtlCol="0" anchor="t">
            <a:spAutoFit/>
          </a:bodyPr>
          <a:lstStyle/>
          <a:p>
            <a:pPr algn="ctr">
              <a:lnSpc>
                <a:spcPts val="2710"/>
              </a:lnSpc>
            </a:pPr>
            <a:r>
              <a:rPr lang="en-US" sz="2710" spc="135">
                <a:solidFill>
                  <a:srgbClr val="FFFFFF"/>
                </a:solidFill>
                <a:latin typeface="Times New Roman" panose="02020603050405020304"/>
                <a:ea typeface="Times New Roman" panose="02020603050405020304"/>
                <a:cs typeface="Times New Roman" panose="02020603050405020304"/>
                <a:sym typeface="Times New Roman" panose="02020603050405020304"/>
              </a:rPr>
              <a:t>JOURNEL NAME/PUBLISHER</a:t>
            </a:r>
            <a:endParaRPr lang="en-US" sz="2710" spc="135">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 name="TextBox 37"/>
          <p:cNvSpPr txBox="1"/>
          <p:nvPr/>
        </p:nvSpPr>
        <p:spPr>
          <a:xfrm>
            <a:off x="13748532" y="1902625"/>
            <a:ext cx="3992696" cy="421230"/>
          </a:xfrm>
          <a:prstGeom prst="rect">
            <a:avLst/>
          </a:prstGeom>
        </p:spPr>
        <p:txBody>
          <a:bodyPr lIns="0" tIns="0" rIns="0" bIns="0" rtlCol="0" anchor="t">
            <a:spAutoFit/>
          </a:bodyPr>
          <a:lstStyle/>
          <a:p>
            <a:pPr algn="ctr">
              <a:lnSpc>
                <a:spcPts val="2710"/>
              </a:lnSpc>
            </a:pPr>
            <a:r>
              <a:rPr lang="en-US" sz="2710" spc="135">
                <a:solidFill>
                  <a:srgbClr val="FFFFFF"/>
                </a:solidFill>
                <a:latin typeface="Times New Roman" panose="02020603050405020304"/>
                <a:ea typeface="Times New Roman" panose="02020603050405020304"/>
                <a:cs typeface="Times New Roman" panose="02020603050405020304"/>
                <a:sym typeface="Times New Roman" panose="02020603050405020304"/>
              </a:rPr>
              <a:t>SUMMARY</a:t>
            </a:r>
            <a:endParaRPr lang="en-US" sz="2710" spc="135">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 name="Slide Number Placeholder 37"/>
          <p:cNvSpPr>
            <a:spLocks noGrp="1"/>
          </p:cNvSpPr>
          <p:nvPr>
            <p:ph type="sldNum" sz="quarter" idx="12"/>
          </p:nvPr>
        </p:nvSpPr>
        <p:spPr>
          <a:xfrm>
            <a:off x="-1219200" y="0"/>
            <a:ext cx="2133600" cy="365125"/>
          </a:xfrm>
        </p:spPr>
        <p:txBody>
          <a:bodyPr/>
          <a:p>
            <a:fld id="{B6F15528-21DE-4FAA-801E-634DDDAF4B2B}" type="slidenum">
              <a:rPr lang="en-US" sz="2000" smtClean="0"/>
            </a:fld>
            <a:endParaRPr lang="en-US" sz="20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3295825" y="572334"/>
            <a:ext cx="11696350" cy="1017903"/>
          </a:xfrm>
          <a:prstGeom prst="rect">
            <a:avLst/>
          </a:prstGeom>
        </p:spPr>
        <p:txBody>
          <a:bodyPr lIns="0" tIns="0" rIns="0" bIns="0" rtlCol="0" anchor="t">
            <a:spAutoFit/>
          </a:bodyPr>
          <a:lstStyle/>
          <a:p>
            <a:pPr algn="ctr">
              <a:lnSpc>
                <a:spcPts val="6700"/>
              </a:lnSpc>
            </a:pPr>
            <a:r>
              <a:rPr lang="en-US" sz="67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Project proposal</a:t>
            </a:r>
            <a:endParaRPr lang="en-US" sz="670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3" name="Group 3"/>
          <p:cNvGrpSpPr/>
          <p:nvPr/>
        </p:nvGrpSpPr>
        <p:grpSpPr>
          <a:xfrm rot="0">
            <a:off x="1028700" y="2051740"/>
            <a:ext cx="16230600" cy="7416628"/>
            <a:chOff x="0" y="0"/>
            <a:chExt cx="4274726" cy="1953351"/>
          </a:xfrm>
        </p:grpSpPr>
        <p:sp>
          <p:nvSpPr>
            <p:cNvPr id="4" name="Freeform 4"/>
            <p:cNvSpPr/>
            <p:nvPr/>
          </p:nvSpPr>
          <p:spPr>
            <a:xfrm>
              <a:off x="0" y="0"/>
              <a:ext cx="4274726" cy="1953351"/>
            </a:xfrm>
            <a:custGeom>
              <a:avLst/>
              <a:gdLst/>
              <a:ahLst/>
              <a:cxnLst/>
              <a:rect l="l" t="t" r="r" b="b"/>
              <a:pathLst>
                <a:path w="4274726" h="1953351">
                  <a:moveTo>
                    <a:pt x="24327" y="0"/>
                  </a:moveTo>
                  <a:lnTo>
                    <a:pt x="4250399" y="0"/>
                  </a:lnTo>
                  <a:cubicBezTo>
                    <a:pt x="4263834" y="0"/>
                    <a:pt x="4274726" y="10891"/>
                    <a:pt x="4274726" y="24327"/>
                  </a:cubicBezTo>
                  <a:lnTo>
                    <a:pt x="4274726" y="1929024"/>
                  </a:lnTo>
                  <a:cubicBezTo>
                    <a:pt x="4274726" y="1935476"/>
                    <a:pt x="4272163" y="1941663"/>
                    <a:pt x="4267601" y="1946226"/>
                  </a:cubicBezTo>
                  <a:cubicBezTo>
                    <a:pt x="4263039" y="1950788"/>
                    <a:pt x="4256851" y="1953351"/>
                    <a:pt x="4250399" y="1953351"/>
                  </a:cubicBezTo>
                  <a:lnTo>
                    <a:pt x="24327" y="1953351"/>
                  </a:lnTo>
                  <a:cubicBezTo>
                    <a:pt x="10891" y="1953351"/>
                    <a:pt x="0" y="1942459"/>
                    <a:pt x="0" y="1929024"/>
                  </a:cubicBezTo>
                  <a:lnTo>
                    <a:pt x="0" y="24327"/>
                  </a:lnTo>
                  <a:cubicBezTo>
                    <a:pt x="0" y="10891"/>
                    <a:pt x="10891" y="0"/>
                    <a:pt x="24327" y="0"/>
                  </a:cubicBezTo>
                  <a:close/>
                </a:path>
              </a:pathLst>
            </a:custGeom>
            <a:solidFill>
              <a:srgbClr val="FFFFFF"/>
            </a:solidFill>
          </p:spPr>
        </p:sp>
        <p:sp>
          <p:nvSpPr>
            <p:cNvPr id="5" name="TextBox 5"/>
            <p:cNvSpPr txBox="1"/>
            <p:nvPr/>
          </p:nvSpPr>
          <p:spPr>
            <a:xfrm>
              <a:off x="0" y="-161925"/>
              <a:ext cx="4274726" cy="2115276"/>
            </a:xfrm>
            <a:prstGeom prst="rect">
              <a:avLst/>
            </a:prstGeom>
          </p:spPr>
          <p:txBody>
            <a:bodyPr lIns="50800" tIns="50800" rIns="50800" bIns="50800" rtlCol="0" anchor="ctr"/>
            <a:lstStyle/>
            <a:p>
              <a:pPr algn="ctr">
                <a:lnSpc>
                  <a:spcPts val="5740"/>
                </a:lnSpc>
              </a:pPr>
            </a:p>
          </p:txBody>
        </p:sp>
      </p:grpSp>
      <p:grpSp>
        <p:nvGrpSpPr>
          <p:cNvPr id="6" name="Group 6"/>
          <p:cNvGrpSpPr/>
          <p:nvPr/>
        </p:nvGrpSpPr>
        <p:grpSpPr>
          <a:xfrm rot="0">
            <a:off x="1911988" y="2768566"/>
            <a:ext cx="258480" cy="2584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85725"/>
              <a:ext cx="660400" cy="822325"/>
            </a:xfrm>
            <a:prstGeom prst="rect">
              <a:avLst/>
            </a:prstGeom>
          </p:spPr>
          <p:txBody>
            <a:bodyPr lIns="50800" tIns="50800" rIns="50800" bIns="50800" rtlCol="0" anchor="ctr"/>
            <a:lstStyle/>
            <a:p>
              <a:pPr algn="ctr">
                <a:lnSpc>
                  <a:spcPts val="5740"/>
                </a:lnSpc>
              </a:pPr>
            </a:p>
          </p:txBody>
        </p:sp>
      </p:grpSp>
      <p:sp>
        <p:nvSpPr>
          <p:cNvPr id="9" name="TextBox 9"/>
          <p:cNvSpPr txBox="1"/>
          <p:nvPr/>
        </p:nvSpPr>
        <p:spPr>
          <a:xfrm>
            <a:off x="2490289" y="2462514"/>
            <a:ext cx="13618617" cy="1505585"/>
          </a:xfrm>
          <a:prstGeom prst="rect">
            <a:avLst/>
          </a:prstGeom>
        </p:spPr>
        <p:txBody>
          <a:bodyPr lIns="0" tIns="0" rIns="0" bIns="0" rtlCol="0" anchor="t">
            <a:spAutoFit/>
          </a:bodyPr>
          <a:lstStyle/>
          <a:p>
            <a:pPr algn="l">
              <a:lnSpc>
                <a:spcPts val="574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All the three papers use CNN architecture to recognise the images .</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2514600" y="4152900"/>
            <a:ext cx="13095605" cy="2266950"/>
          </a:xfrm>
          <a:prstGeom prst="rect">
            <a:avLst/>
          </a:prstGeom>
        </p:spPr>
        <p:txBody>
          <a:bodyPr lIns="0" tIns="0" rIns="0" bIns="0" rtlCol="0" anchor="t">
            <a:noAutofit/>
          </a:bodyPr>
          <a:lstStyle/>
          <a:p>
            <a:pPr algn="l">
              <a:lnSpc>
                <a:spcPts val="574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I propose a fruit and vegetable recognition and calorie counter system using CNN architecture by incorporating the two aspects, recognition and calorie couting into a single system.</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2488384" y="6590993"/>
            <a:ext cx="13618617" cy="2229485"/>
          </a:xfrm>
          <a:prstGeom prst="rect">
            <a:avLst/>
          </a:prstGeom>
        </p:spPr>
        <p:txBody>
          <a:bodyPr lIns="0" tIns="0" rIns="0" bIns="0" rtlCol="0" anchor="t">
            <a:spAutoFit/>
          </a:bodyPr>
          <a:lstStyle/>
          <a:p>
            <a:pPr algn="l">
              <a:lnSpc>
                <a:spcPts val="574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Additionally, a web interface will be created to allow users to input images and the system will recognise it and generate the calorie content of fruit or vegitable in that image.</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2" name="Group 12"/>
          <p:cNvGrpSpPr/>
          <p:nvPr/>
        </p:nvGrpSpPr>
        <p:grpSpPr>
          <a:xfrm rot="0">
            <a:off x="1911988" y="4273524"/>
            <a:ext cx="258480" cy="2584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4" name="TextBox 14"/>
            <p:cNvSpPr txBox="1"/>
            <p:nvPr/>
          </p:nvSpPr>
          <p:spPr>
            <a:xfrm>
              <a:off x="76200" y="-85725"/>
              <a:ext cx="660400" cy="822325"/>
            </a:xfrm>
            <a:prstGeom prst="rect">
              <a:avLst/>
            </a:prstGeom>
          </p:spPr>
          <p:txBody>
            <a:bodyPr lIns="50800" tIns="50800" rIns="50800" bIns="50800" rtlCol="0" anchor="ctr"/>
            <a:lstStyle/>
            <a:p>
              <a:pPr algn="ctr">
                <a:lnSpc>
                  <a:spcPts val="5740"/>
                </a:lnSpc>
              </a:pPr>
            </a:p>
          </p:txBody>
        </p:sp>
      </p:grpSp>
      <p:grpSp>
        <p:nvGrpSpPr>
          <p:cNvPr id="15" name="Group 15"/>
          <p:cNvGrpSpPr/>
          <p:nvPr/>
        </p:nvGrpSpPr>
        <p:grpSpPr>
          <a:xfrm rot="0">
            <a:off x="1957073" y="6846898"/>
            <a:ext cx="258480" cy="2584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7"/>
            <p:cNvSpPr txBox="1"/>
            <p:nvPr/>
          </p:nvSpPr>
          <p:spPr>
            <a:xfrm>
              <a:off x="76200" y="-85725"/>
              <a:ext cx="660400" cy="822325"/>
            </a:xfrm>
            <a:prstGeom prst="rect">
              <a:avLst/>
            </a:prstGeom>
          </p:spPr>
          <p:txBody>
            <a:bodyPr lIns="50800" tIns="50800" rIns="50800" bIns="50800" rtlCol="0" anchor="ctr"/>
            <a:lstStyle/>
            <a:p>
              <a:pPr algn="ctr">
                <a:lnSpc>
                  <a:spcPts val="5740"/>
                </a:lnSpc>
              </a:pPr>
            </a:p>
          </p:txBody>
        </p:sp>
      </p:grpSp>
      <p:sp>
        <p:nvSpPr>
          <p:cNvPr id="18" name="Slide Number Placeholder 17"/>
          <p:cNvSpPr>
            <a:spLocks noGrp="1"/>
          </p:cNvSpPr>
          <p:nvPr>
            <p:ph type="sldNum" sz="quarter" idx="12"/>
          </p:nvPr>
        </p:nvSpPr>
        <p:spPr>
          <a:xfrm>
            <a:off x="-1371600" y="0"/>
            <a:ext cx="2133600" cy="365125"/>
          </a:xfrm>
        </p:spPr>
        <p:txBody>
          <a:bodyPr/>
          <a:p>
            <a:fld id="{B6F15528-21DE-4FAA-801E-634DDDAF4B2B}" type="slidenum">
              <a:rPr lang="en-US" sz="2000" smtClean="0"/>
            </a:fld>
            <a:endParaRPr lang="en-US" sz="2000" smtClean="0"/>
          </a:p>
        </p:txBody>
      </p:sp>
      <p:sp>
        <p:nvSpPr>
          <p:cNvPr id="19" name="Footer Placeholder 18"/>
          <p:cNvSpPr>
            <a:spLocks noGrp="1"/>
          </p:cNvSpPr>
          <p:nvPr>
            <p:ph type="ftr" sz="quarter" idx="11"/>
          </p:nvPr>
        </p:nvSpPr>
        <p:spPr>
          <a:xfrm>
            <a:off x="15392400" y="9867900"/>
            <a:ext cx="2895600" cy="365125"/>
          </a:xfrm>
        </p:spPr>
        <p:txBody>
          <a:bodyPr/>
          <a:p>
            <a:r>
              <a:rPr lang="en-US"/>
              <a:t>mini project presentation1</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4894" y="2928615"/>
            <a:ext cx="5938041" cy="6922217"/>
          </a:xfrm>
          <a:custGeom>
            <a:avLst/>
            <a:gdLst/>
            <a:ahLst/>
            <a:cxnLst/>
            <a:rect l="l" t="t" r="r" b="b"/>
            <a:pathLst>
              <a:path w="5938041" h="6922217">
                <a:moveTo>
                  <a:pt x="0" y="0"/>
                </a:moveTo>
                <a:lnTo>
                  <a:pt x="5938041" y="0"/>
                </a:lnTo>
                <a:lnTo>
                  <a:pt x="5938041" y="6922217"/>
                </a:lnTo>
                <a:lnTo>
                  <a:pt x="0" y="6922217"/>
                </a:lnTo>
                <a:lnTo>
                  <a:pt x="0" y="0"/>
                </a:lnTo>
                <a:close/>
              </a:path>
            </a:pathLst>
          </a:custGeom>
          <a:blipFill>
            <a:blip r:embed="rId1"/>
            <a:stretch>
              <a:fillRect b="-8877"/>
            </a:stretch>
          </a:blipFill>
        </p:spPr>
      </p:sp>
      <p:sp>
        <p:nvSpPr>
          <p:cNvPr id="3" name="TextBox 3"/>
          <p:cNvSpPr txBox="1"/>
          <p:nvPr/>
        </p:nvSpPr>
        <p:spPr>
          <a:xfrm>
            <a:off x="990600" y="419100"/>
            <a:ext cx="16230600" cy="1373149"/>
          </a:xfrm>
          <a:prstGeom prst="rect">
            <a:avLst/>
          </a:prstGeom>
        </p:spPr>
        <p:txBody>
          <a:bodyPr lIns="0" tIns="0" rIns="0" bIns="0" rtlCol="0" anchor="t">
            <a:spAutoFit/>
          </a:bodyPr>
          <a:lstStyle/>
          <a:p>
            <a:pPr algn="ctr">
              <a:lnSpc>
                <a:spcPts val="9060"/>
              </a:lnSpc>
            </a:pPr>
            <a:r>
              <a:rPr lang="en-US" sz="9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Methodology</a:t>
            </a:r>
            <a:endParaRPr lang="en-US" sz="9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TextBox 4"/>
          <p:cNvSpPr txBox="1"/>
          <p:nvPr/>
        </p:nvSpPr>
        <p:spPr>
          <a:xfrm>
            <a:off x="682885" y="1176257"/>
            <a:ext cx="16922230" cy="8285157"/>
          </a:xfrm>
          <a:prstGeom prst="rect">
            <a:avLst/>
          </a:prstGeom>
        </p:spPr>
        <p:txBody>
          <a:bodyPr lIns="0" tIns="0" rIns="0" bIns="0" rtlCol="0" anchor="t">
            <a:spAutoFit/>
          </a:bodyPr>
          <a:lstStyle/>
          <a:p>
            <a:pPr algn="l">
              <a:lnSpc>
                <a:spcPts val="6015"/>
              </a:lnSpc>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The project will follow a structured methodology encompassing data preprocessing, model development, training, evaluation, and deployment.</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54710" lvl="1" indent="-42735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Preprocessing</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709420" lvl="2" indent="-56959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Normalize images</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709420" lvl="2" indent="-56959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Resize images</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54710" lvl="1" indent="-42735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Model development</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54710" lvl="1" indent="-42735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Training the Model</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54710" lvl="1" indent="-42735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54710" lvl="1" indent="-42735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Post-Processing</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54710" lvl="1" indent="-427355" algn="l">
              <a:lnSpc>
                <a:spcPts val="6015"/>
              </a:lnSpc>
              <a:buFont typeface="Arial" panose="020B0604020202020204"/>
              <a:buChar char="•"/>
            </a:pPr>
            <a:r>
              <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rPr>
              <a:t>Deployment</a:t>
            </a:r>
            <a:endParaRPr lang="en-US" sz="3960" spc="67">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60"/>
              </a:lnSpc>
            </a:pPr>
          </a:p>
        </p:txBody>
      </p:sp>
      <p:sp>
        <p:nvSpPr>
          <p:cNvPr id="5" name="Slide Number Placeholder 4"/>
          <p:cNvSpPr>
            <a:spLocks noGrp="1"/>
          </p:cNvSpPr>
          <p:nvPr>
            <p:ph type="sldNum" sz="quarter" idx="12"/>
          </p:nvPr>
        </p:nvSpPr>
        <p:spPr>
          <a:xfrm>
            <a:off x="-1066800" y="38100"/>
            <a:ext cx="2133600" cy="365125"/>
          </a:xfrm>
        </p:spPr>
        <p:txBody>
          <a:bodyPr/>
          <a:p>
            <a:fld id="{B6F15528-21DE-4FAA-801E-634DDDAF4B2B}" type="slidenum">
              <a:rPr lang="en-US" sz="2000" smtClean="0"/>
            </a:fld>
            <a:endParaRPr lang="en-US" sz="2000" smtClean="0"/>
          </a:p>
        </p:txBody>
      </p:sp>
      <p:sp>
        <p:nvSpPr>
          <p:cNvPr id="6" name="Footer Placeholder 5"/>
          <p:cNvSpPr>
            <a:spLocks noGrp="1"/>
          </p:cNvSpPr>
          <p:nvPr>
            <p:ph type="ftr" sz="quarter" idx="11"/>
          </p:nvPr>
        </p:nvSpPr>
        <p:spPr>
          <a:xfrm>
            <a:off x="15316200" y="9867900"/>
            <a:ext cx="2895600" cy="365125"/>
          </a:xfrm>
        </p:spPr>
        <p:txBody>
          <a:bodyPr/>
          <a:p>
            <a:r>
              <a:rPr lang="en-US"/>
              <a:t>mini project presentation1</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rot="-3755510">
            <a:off x="12859710" y="5056570"/>
            <a:ext cx="4096053" cy="7060062"/>
          </a:xfrm>
          <a:custGeom>
            <a:avLst/>
            <a:gdLst/>
            <a:ahLst/>
            <a:cxnLst/>
            <a:rect l="l" t="t" r="r" b="b"/>
            <a:pathLst>
              <a:path w="4096053" h="7060062">
                <a:moveTo>
                  <a:pt x="0" y="0"/>
                </a:moveTo>
                <a:lnTo>
                  <a:pt x="4096054" y="0"/>
                </a:lnTo>
                <a:lnTo>
                  <a:pt x="4096054" y="7060062"/>
                </a:lnTo>
                <a:lnTo>
                  <a:pt x="0" y="70600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909920" y="502484"/>
            <a:ext cx="16230600" cy="1214357"/>
          </a:xfrm>
          <a:prstGeom prst="rect">
            <a:avLst/>
          </a:prstGeom>
        </p:spPr>
        <p:txBody>
          <a:bodyPr lIns="0" tIns="0" rIns="0" bIns="0" rtlCol="0" anchor="t">
            <a:spAutoFit/>
          </a:bodyPr>
          <a:lstStyle/>
          <a:p>
            <a:pPr algn="ctr">
              <a:lnSpc>
                <a:spcPts val="9060"/>
              </a:lnSpc>
            </a:pPr>
            <a:r>
              <a:rPr lang="en-US" sz="9060">
                <a:solidFill>
                  <a:srgbClr val="000000"/>
                </a:solidFill>
                <a:latin typeface="Yeseva One" panose="00000500000000000000"/>
                <a:ea typeface="Yeseva One" panose="00000500000000000000"/>
                <a:cs typeface="Yeseva One" panose="00000500000000000000"/>
                <a:sym typeface="Yeseva One" panose="00000500000000000000"/>
              </a:rPr>
              <a:t>Dataset</a:t>
            </a:r>
            <a:endParaRPr lang="en-US" sz="9060">
              <a:solidFill>
                <a:srgbClr val="000000"/>
              </a:solidFill>
              <a:latin typeface="Yeseva One" panose="00000500000000000000"/>
              <a:ea typeface="Yeseva One" panose="00000500000000000000"/>
              <a:cs typeface="Yeseva One" panose="00000500000000000000"/>
              <a:sym typeface="Yeseva One" panose="00000500000000000000"/>
            </a:endParaRPr>
          </a:p>
        </p:txBody>
      </p:sp>
      <p:sp>
        <p:nvSpPr>
          <p:cNvPr id="4" name="TextBox 4"/>
          <p:cNvSpPr txBox="1"/>
          <p:nvPr/>
        </p:nvSpPr>
        <p:spPr>
          <a:xfrm>
            <a:off x="417620" y="2124075"/>
            <a:ext cx="17452760" cy="6828155"/>
          </a:xfrm>
          <a:prstGeom prst="rect">
            <a:avLst/>
          </a:prstGeom>
        </p:spPr>
        <p:txBody>
          <a:bodyPr lIns="0" tIns="0" rIns="0" bIns="0" rtlCol="0" anchor="t">
            <a:spAutoFit/>
          </a:bodyPr>
          <a:lstStyle/>
          <a:p>
            <a:pPr algn="l">
              <a:lnSpc>
                <a:spcPts val="5505"/>
              </a:lnSpc>
            </a:pP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 is taken is “Fruits and Vegetables Image Recognition Dataset”.  The dataset is organized into three main folders:</a:t>
            </a:r>
            <a:endPar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645" lvl="1" indent="-421640" algn="l">
              <a:lnSpc>
                <a:spcPts val="5505"/>
              </a:lnSpc>
              <a:buFont typeface="Arial" panose="020B0604020202020204"/>
              <a:buChar char="•"/>
            </a:pP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 Train: Contains 100 images per </a:t>
            </a:r>
            <a:r>
              <a:rPr lang="en-IN" alt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class</a:t>
            </a: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645" lvl="1" indent="-421640" algn="l">
              <a:lnSpc>
                <a:spcPts val="5505"/>
              </a:lnSpc>
              <a:buFont typeface="Arial" panose="020B0604020202020204"/>
              <a:buChar char="•"/>
            </a:pP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 Test: Contains 10 images per </a:t>
            </a:r>
            <a:r>
              <a:rPr lang="en-IN" alt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class</a:t>
            </a: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645" lvl="1" indent="-421640" algn="l">
              <a:lnSpc>
                <a:spcPts val="5505"/>
              </a:lnSpc>
              <a:buFont typeface="Arial" panose="020B0604020202020204"/>
              <a:buChar char="•"/>
            </a:pP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 Validation: Contains 10 images per </a:t>
            </a:r>
            <a:r>
              <a:rPr lang="en-IN" alt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class</a:t>
            </a: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5505"/>
              </a:lnSpc>
            </a:pP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The train, test and validation folders have 36 classes of different fruits and vegetables.</a:t>
            </a:r>
            <a:endPar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5505"/>
              </a:lnSpc>
            </a:pPr>
            <a:r>
              <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rPr>
              <a:t>Training dataset consist of 100 images each, i.e 3600 images in trainig dataset.The test and validation dataset has 10 images for each class, i.e 360 images in test dataset and 360 images in validation dataset.</a:t>
            </a:r>
            <a:endParaRPr lang="en-US" sz="39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700"/>
              </a:lnSpc>
            </a:pPr>
          </a:p>
        </p:txBody>
      </p:sp>
      <p:sp>
        <p:nvSpPr>
          <p:cNvPr id="5" name="Slide Number Placeholder 4"/>
          <p:cNvSpPr>
            <a:spLocks noGrp="1"/>
          </p:cNvSpPr>
          <p:nvPr>
            <p:ph type="sldNum" sz="quarter" idx="12"/>
          </p:nvPr>
        </p:nvSpPr>
        <p:spPr>
          <a:xfrm>
            <a:off x="-1066800" y="190500"/>
            <a:ext cx="2133600" cy="365125"/>
          </a:xfrm>
        </p:spPr>
        <p:txBody>
          <a:bodyPr/>
          <a:p>
            <a:fld id="{B6F15528-21DE-4FAA-801E-634DDDAF4B2B}" type="slidenum">
              <a:rPr lang="en-US" sz="2000" smtClean="0"/>
            </a:fld>
            <a:endParaRPr lang="en-US" sz="2000" smtClean="0"/>
          </a:p>
        </p:txBody>
      </p:sp>
      <p:sp>
        <p:nvSpPr>
          <p:cNvPr id="6" name="Footer Placeholder 5"/>
          <p:cNvSpPr>
            <a:spLocks noGrp="1"/>
          </p:cNvSpPr>
          <p:nvPr>
            <p:ph type="ftr" sz="quarter" idx="11"/>
          </p:nvPr>
        </p:nvSpPr>
        <p:spPr>
          <a:xfrm>
            <a:off x="15392400" y="9921875"/>
            <a:ext cx="2895600" cy="365125"/>
          </a:xfrm>
        </p:spPr>
        <p:txBody>
          <a:bodyPr/>
          <a:p>
            <a:r>
              <a:rPr lang="en-US"/>
              <a:t>mini project presentation1</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4427774" y="572334"/>
            <a:ext cx="8496705" cy="1373149"/>
          </a:xfrm>
          <a:prstGeom prst="rect">
            <a:avLst/>
          </a:prstGeom>
        </p:spPr>
        <p:txBody>
          <a:bodyPr lIns="0" tIns="0" rIns="0" bIns="0" rtlCol="0" anchor="t">
            <a:spAutoFit/>
          </a:bodyPr>
          <a:lstStyle/>
          <a:p>
            <a:pPr algn="ctr">
              <a:lnSpc>
                <a:spcPts val="9060"/>
              </a:lnSpc>
            </a:pPr>
            <a:r>
              <a:rPr lang="en-US" sz="9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Conclusion</a:t>
            </a:r>
            <a:endParaRPr lang="en-US" sz="9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3" name="TextBox 3"/>
          <p:cNvSpPr txBox="1"/>
          <p:nvPr/>
        </p:nvSpPr>
        <p:spPr>
          <a:xfrm>
            <a:off x="1028700" y="2660299"/>
            <a:ext cx="16736398" cy="6430645"/>
          </a:xfrm>
          <a:prstGeom prst="rect">
            <a:avLst/>
          </a:prstGeom>
        </p:spPr>
        <p:txBody>
          <a:bodyPr lIns="0" tIns="0" rIns="0" bIns="0" rtlCol="0" anchor="t">
            <a:spAutoFit/>
          </a:bodyPr>
          <a:lstStyle/>
          <a:p>
            <a:pPr algn="l">
              <a:lnSpc>
                <a:spcPts val="5075"/>
              </a:lnSpc>
            </a:pPr>
            <a:r>
              <a:rPr lang="en-US" sz="44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Proposal outlines the development of a Fruit and vegetable recognition &amp; calorie counter web app which can enable users in promoting healthy eating habits and supporting dietary management.</a:t>
            </a:r>
            <a:endParaRPr lang="en-US" sz="44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algn="l">
              <a:lnSpc>
                <a:spcPts val="5075"/>
              </a:lnSpc>
            </a:pPr>
            <a:endParaRPr sz="4400">
              <a:latin typeface="Times New Roman" panose="02020603050405020304" charset="0"/>
              <a:cs typeface="Times New Roman" panose="02020603050405020304" charset="0"/>
            </a:endParaRPr>
          </a:p>
          <a:p>
            <a:pPr algn="l">
              <a:lnSpc>
                <a:spcPts val="5075"/>
              </a:lnSpc>
            </a:pPr>
            <a:r>
              <a:rPr lang="en-US" sz="44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By offering precise calorie information,such systems assist users in tracking their nutritional intake, which is crucial for weight management, diet planning, and overall health monitoring</a:t>
            </a:r>
            <a:endParaRPr lang="en-US" sz="44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algn="l">
              <a:lnSpc>
                <a:spcPts val="5075"/>
              </a:lnSpc>
            </a:pPr>
            <a:endParaRPr sz="4400">
              <a:latin typeface="Times New Roman" panose="02020603050405020304" charset="0"/>
              <a:cs typeface="Times New Roman" panose="02020603050405020304" charset="0"/>
            </a:endParaRPr>
          </a:p>
          <a:p>
            <a:pPr algn="l">
              <a:lnSpc>
                <a:spcPts val="4670"/>
              </a:lnSpc>
            </a:pPr>
            <a:endParaRPr sz="4400">
              <a:latin typeface="Times New Roman" panose="02020603050405020304" charset="0"/>
              <a:cs typeface="Times New Roman" panose="02020603050405020304" charset="0"/>
            </a:endParaRPr>
          </a:p>
          <a:p>
            <a:pPr algn="l">
              <a:lnSpc>
                <a:spcPts val="4875"/>
              </a:lnSpc>
            </a:pPr>
            <a:endParaRPr sz="44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a:xfrm>
            <a:off x="-838200" y="0"/>
            <a:ext cx="2133600" cy="365125"/>
          </a:xfrm>
        </p:spPr>
        <p:txBody>
          <a:bodyPr/>
          <a:p>
            <a:fld id="{B6F15528-21DE-4FAA-801E-634DDDAF4B2B}" type="slidenum">
              <a:rPr lang="en-US" sz="2000" smtClean="0"/>
            </a:fld>
            <a:endParaRPr lang="en-US" sz="2000" smtClean="0"/>
          </a:p>
        </p:txBody>
      </p:sp>
      <p:sp>
        <p:nvSpPr>
          <p:cNvPr id="5" name="Footer Placeholder 4"/>
          <p:cNvSpPr>
            <a:spLocks noGrp="1"/>
          </p:cNvSpPr>
          <p:nvPr>
            <p:ph type="ftr" sz="quarter" idx="11"/>
          </p:nvPr>
        </p:nvSpPr>
        <p:spPr>
          <a:xfrm>
            <a:off x="15392400" y="9921875"/>
            <a:ext cx="2895600" cy="365125"/>
          </a:xfrm>
        </p:spPr>
        <p:txBody>
          <a:bodyPr/>
          <a:p>
            <a:r>
              <a:rPr lang="en-US"/>
              <a:t>mini project presentation1</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3283182" y="3632200"/>
            <a:ext cx="11721636" cy="3251201"/>
          </a:xfrm>
          <a:prstGeom prst="rect">
            <a:avLst/>
          </a:prstGeom>
        </p:spPr>
        <p:txBody>
          <a:bodyPr lIns="0" tIns="0" rIns="0" bIns="0" rtlCol="0" anchor="t">
            <a:spAutoFit/>
          </a:bodyPr>
          <a:lstStyle/>
          <a:p>
            <a:pPr algn="ctr">
              <a:lnSpc>
                <a:spcPts val="12500"/>
              </a:lnSpc>
            </a:pPr>
            <a:r>
              <a:rPr lang="en-US" sz="12500">
                <a:solidFill>
                  <a:srgbClr val="000000"/>
                </a:solidFill>
                <a:latin typeface="Yeseva One" panose="00000500000000000000"/>
                <a:ea typeface="Yeseva One" panose="00000500000000000000"/>
                <a:cs typeface="Yeseva One" panose="00000500000000000000"/>
                <a:sym typeface="Yeseva One" panose="00000500000000000000"/>
              </a:rPr>
              <a:t>Thank</a:t>
            </a:r>
            <a:endParaRPr lang="en-US" sz="12500">
              <a:solidFill>
                <a:srgbClr val="000000"/>
              </a:solidFill>
              <a:latin typeface="Yeseva One" panose="00000500000000000000"/>
              <a:ea typeface="Yeseva One" panose="00000500000000000000"/>
              <a:cs typeface="Yeseva One" panose="00000500000000000000"/>
              <a:sym typeface="Yeseva One" panose="00000500000000000000"/>
            </a:endParaRPr>
          </a:p>
          <a:p>
            <a:pPr algn="ctr">
              <a:lnSpc>
                <a:spcPts val="12500"/>
              </a:lnSpc>
            </a:pPr>
            <a:r>
              <a:rPr lang="en-US" sz="12500">
                <a:solidFill>
                  <a:srgbClr val="000000"/>
                </a:solidFill>
                <a:latin typeface="Yeseva One" panose="00000500000000000000"/>
                <a:ea typeface="Yeseva One" panose="00000500000000000000"/>
                <a:cs typeface="Yeseva One" panose="00000500000000000000"/>
                <a:sym typeface="Yeseva One" panose="00000500000000000000"/>
              </a:rPr>
              <a:t>You</a:t>
            </a:r>
            <a:endParaRPr lang="en-US" sz="12500">
              <a:solidFill>
                <a:srgbClr val="000000"/>
              </a:solidFill>
              <a:latin typeface="Yeseva One" panose="00000500000000000000"/>
              <a:ea typeface="Yeseva One" panose="00000500000000000000"/>
              <a:cs typeface="Yeseva One" panose="00000500000000000000"/>
              <a:sym typeface="Yeseva One" panose="00000500000000000000"/>
            </a:endParaRPr>
          </a:p>
        </p:txBody>
      </p:sp>
      <p:sp>
        <p:nvSpPr>
          <p:cNvPr id="3" name="Slide Number Placeholder 2"/>
          <p:cNvSpPr>
            <a:spLocks noGrp="1"/>
          </p:cNvSpPr>
          <p:nvPr>
            <p:ph type="sldNum" sz="quarter" idx="12"/>
          </p:nvPr>
        </p:nvSpPr>
        <p:spPr>
          <a:xfrm>
            <a:off x="-1066800" y="-38100"/>
            <a:ext cx="2133600" cy="365125"/>
          </a:xfrm>
        </p:spPr>
        <p:txBody>
          <a:bodyPr/>
          <a:p>
            <a:fld id="{B6F15528-21DE-4FAA-801E-634DDDAF4B2B}" type="slidenum">
              <a:rPr lang="en-US" sz="2000" smtClean="0"/>
            </a:fld>
            <a:endParaRPr lang="en-US" sz="2000" smtClean="0"/>
          </a:p>
        </p:txBody>
      </p:sp>
      <p:sp>
        <p:nvSpPr>
          <p:cNvPr id="4" name="Footer Placeholder 3"/>
          <p:cNvSpPr>
            <a:spLocks noGrp="1"/>
          </p:cNvSpPr>
          <p:nvPr>
            <p:ph type="ftr" sz="quarter" idx="11"/>
          </p:nvPr>
        </p:nvSpPr>
        <p:spPr>
          <a:xfrm>
            <a:off x="15392400" y="9944100"/>
            <a:ext cx="2895600" cy="365125"/>
          </a:xfrm>
        </p:spPr>
        <p:txBody>
          <a:bodyPr/>
          <a:p>
            <a:r>
              <a:rPr lang="en-US"/>
              <a:t>mini project presentation1</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12485138" y="0"/>
            <a:ext cx="5802862" cy="10287000"/>
          </a:xfrm>
          <a:custGeom>
            <a:avLst/>
            <a:gdLst/>
            <a:ahLst/>
            <a:cxnLst/>
            <a:rect l="l" t="t" r="r" b="b"/>
            <a:pathLst>
              <a:path w="5802862" h="10287000">
                <a:moveTo>
                  <a:pt x="0" y="0"/>
                </a:moveTo>
                <a:lnTo>
                  <a:pt x="5802862" y="0"/>
                </a:lnTo>
                <a:lnTo>
                  <a:pt x="5802862" y="10287000"/>
                </a:lnTo>
                <a:lnTo>
                  <a:pt x="0" y="10287000"/>
                </a:lnTo>
                <a:lnTo>
                  <a:pt x="0" y="0"/>
                </a:lnTo>
                <a:close/>
              </a:path>
            </a:pathLst>
          </a:custGeom>
          <a:blipFill>
            <a:blip r:embed="rId1">
              <a:alphaModFix amt="57000"/>
            </a:blip>
            <a:stretch>
              <a:fillRect l="-9091" r="-9091"/>
            </a:stretch>
          </a:blipFill>
        </p:spPr>
      </p:sp>
      <p:sp>
        <p:nvSpPr>
          <p:cNvPr id="3" name="TextBox 3"/>
          <p:cNvSpPr txBox="1"/>
          <p:nvPr/>
        </p:nvSpPr>
        <p:spPr>
          <a:xfrm>
            <a:off x="4599617" y="900193"/>
            <a:ext cx="8496705" cy="1474110"/>
          </a:xfrm>
          <a:prstGeom prst="rect">
            <a:avLst/>
          </a:prstGeom>
        </p:spPr>
        <p:txBody>
          <a:bodyPr lIns="0" tIns="0" rIns="0" bIns="0" rtlCol="0" anchor="t">
            <a:spAutoFit/>
          </a:bodyPr>
          <a:lstStyle/>
          <a:p>
            <a:pPr algn="ctr">
              <a:lnSpc>
                <a:spcPts val="9660"/>
              </a:lnSpc>
            </a:pPr>
            <a:r>
              <a:rPr lang="en-US" sz="9660">
                <a:solidFill>
                  <a:srgbClr val="000000"/>
                </a:solidFill>
                <a:latin typeface="Times New Roman" panose="02020603050405020304"/>
                <a:ea typeface="Times New Roman" panose="02020603050405020304"/>
                <a:cs typeface="Times New Roman" panose="02020603050405020304"/>
                <a:sym typeface="Times New Roman" panose="02020603050405020304"/>
              </a:rPr>
              <a:t>Content</a:t>
            </a:r>
            <a:endParaRPr lang="en-US" sz="96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4"/>
          <p:cNvSpPr txBox="1"/>
          <p:nvPr/>
        </p:nvSpPr>
        <p:spPr>
          <a:xfrm>
            <a:off x="3039839" y="3022928"/>
            <a:ext cx="3777199"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Introduction</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5"/>
          <p:cNvSpPr txBox="1"/>
          <p:nvPr/>
        </p:nvSpPr>
        <p:spPr>
          <a:xfrm>
            <a:off x="3039839" y="3794706"/>
            <a:ext cx="5808130"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literature review 1</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2996427" y="4566231"/>
            <a:ext cx="6756939"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literature review 2</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2996427" y="5309380"/>
            <a:ext cx="6756939"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literature review 3</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2996427" y="6077094"/>
            <a:ext cx="3777199"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Summary</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TextBox 9"/>
          <p:cNvSpPr txBox="1"/>
          <p:nvPr/>
        </p:nvSpPr>
        <p:spPr>
          <a:xfrm>
            <a:off x="3039839" y="6786047"/>
            <a:ext cx="6147573"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Project proposal</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2996427" y="7496611"/>
            <a:ext cx="3777199" cy="630554"/>
          </a:xfrm>
          <a:prstGeom prst="rect">
            <a:avLst/>
          </a:prstGeom>
        </p:spPr>
        <p:txBody>
          <a:bodyPr lIns="0" tIns="0" rIns="0" bIns="0" rtlCol="0" anchor="t">
            <a:spAutoFit/>
          </a:bodyPr>
          <a:lstStyle/>
          <a:p>
            <a:pPr algn="l">
              <a:lnSpc>
                <a:spcPts val="4200"/>
              </a:lnSpc>
            </a:pPr>
            <a:r>
              <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rPr>
              <a:t>Conclusion</a:t>
            </a:r>
            <a:endParaRPr lang="en-US" sz="4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1979188" y="2988003"/>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01</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1979188" y="3759781"/>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02</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nvSpPr>
        <p:spPr>
          <a:xfrm>
            <a:off x="1979188" y="4534481"/>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03</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TextBox 14"/>
          <p:cNvSpPr txBox="1"/>
          <p:nvPr/>
        </p:nvSpPr>
        <p:spPr>
          <a:xfrm>
            <a:off x="1979188" y="5239529"/>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04</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5"/>
          <p:cNvSpPr txBox="1"/>
          <p:nvPr/>
        </p:nvSpPr>
        <p:spPr>
          <a:xfrm>
            <a:off x="1979188" y="5947555"/>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05</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TextBox 16"/>
          <p:cNvSpPr txBox="1"/>
          <p:nvPr/>
        </p:nvSpPr>
        <p:spPr>
          <a:xfrm>
            <a:off x="1979188" y="6722255"/>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06</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TextBox 17"/>
          <p:cNvSpPr txBox="1"/>
          <p:nvPr/>
        </p:nvSpPr>
        <p:spPr>
          <a:xfrm>
            <a:off x="1979188" y="7430280"/>
            <a:ext cx="848458" cy="618490"/>
          </a:xfrm>
          <a:prstGeom prst="rect">
            <a:avLst/>
          </a:prstGeom>
        </p:spPr>
        <p:txBody>
          <a:bodyPr lIns="0" tIns="0" rIns="0" bIns="0" rtlCol="0" anchor="t">
            <a:spAutoFit/>
          </a:bodyPr>
          <a:lstStyle/>
          <a:p>
            <a:pPr algn="ctr">
              <a:lnSpc>
                <a:spcPts val="4100"/>
              </a:lnSpc>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07</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Slide Number Placeholder 17"/>
          <p:cNvSpPr>
            <a:spLocks noGrp="1"/>
          </p:cNvSpPr>
          <p:nvPr>
            <p:ph type="sldNum" sz="quarter" idx="12"/>
          </p:nvPr>
        </p:nvSpPr>
        <p:spPr>
          <a:xfrm>
            <a:off x="-1371600" y="0"/>
            <a:ext cx="2133600" cy="365125"/>
          </a:xfrm>
        </p:spPr>
        <p:txBody>
          <a:bodyPr/>
          <a:p>
            <a:fld id="{B6F15528-21DE-4FAA-801E-634DDDAF4B2B}" type="slidenum">
              <a:rPr lang="en-US" sz="2000" smtClean="0"/>
            </a:fld>
            <a:endParaRPr lang="en-US" sz="2000" smtClean="0"/>
          </a:p>
        </p:txBody>
      </p:sp>
      <p:sp>
        <p:nvSpPr>
          <p:cNvPr id="19" name="Footer Placeholder 18"/>
          <p:cNvSpPr>
            <a:spLocks noGrp="1"/>
          </p:cNvSpPr>
          <p:nvPr>
            <p:ph type="ftr" sz="quarter" idx="11"/>
          </p:nvPr>
        </p:nvSpPr>
        <p:spPr>
          <a:xfrm>
            <a:off x="15392400" y="9921875"/>
            <a:ext cx="2895600" cy="365125"/>
          </a:xfrm>
        </p:spPr>
        <p:txBody>
          <a:bodyPr/>
          <a:p>
            <a:r>
              <a:rPr lang="en-US"/>
              <a:t>mini project presentation1</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grpSp>
        <p:nvGrpSpPr>
          <p:cNvPr id="2" name="Group 2"/>
          <p:cNvGrpSpPr/>
          <p:nvPr/>
        </p:nvGrpSpPr>
        <p:grpSpPr>
          <a:xfrm rot="0">
            <a:off x="14904263" y="0"/>
            <a:ext cx="3383737" cy="10287000"/>
            <a:chOff x="0" y="0"/>
            <a:chExt cx="4511649" cy="13716000"/>
          </a:xfrm>
        </p:grpSpPr>
        <p:pic>
          <p:nvPicPr>
            <p:cNvPr id="3" name="Picture 3"/>
            <p:cNvPicPr>
              <a:picLocks noChangeAspect="1"/>
            </p:cNvPicPr>
            <p:nvPr/>
          </p:nvPicPr>
          <p:blipFill>
            <a:blip r:embed="rId1">
              <a:alphaModFix amt="75000"/>
            </a:blip>
            <a:srcRect l="25330" r="25330"/>
            <a:stretch>
              <a:fillRect/>
            </a:stretch>
          </p:blipFill>
          <p:spPr>
            <a:xfrm>
              <a:off x="0" y="0"/>
              <a:ext cx="4511649" cy="13716000"/>
            </a:xfrm>
            <a:prstGeom prst="rect">
              <a:avLst/>
            </a:prstGeom>
          </p:spPr>
        </p:pic>
      </p:grpSp>
      <p:sp>
        <p:nvSpPr>
          <p:cNvPr id="4" name="TextBox 4"/>
          <p:cNvSpPr txBox="1"/>
          <p:nvPr/>
        </p:nvSpPr>
        <p:spPr>
          <a:xfrm>
            <a:off x="4895648" y="340559"/>
            <a:ext cx="8496705" cy="1373149"/>
          </a:xfrm>
          <a:prstGeom prst="rect">
            <a:avLst/>
          </a:prstGeom>
        </p:spPr>
        <p:txBody>
          <a:bodyPr lIns="0" tIns="0" rIns="0" bIns="0" rtlCol="0" anchor="t">
            <a:spAutoFit/>
          </a:bodyPr>
          <a:lstStyle/>
          <a:p>
            <a:pPr algn="ctr">
              <a:lnSpc>
                <a:spcPts val="9060"/>
              </a:lnSpc>
            </a:pPr>
            <a:r>
              <a:rPr lang="en-US" sz="9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Introduction</a:t>
            </a:r>
            <a:endParaRPr lang="en-US" sz="9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5" name="TextBox 5"/>
          <p:cNvSpPr txBox="1"/>
          <p:nvPr/>
        </p:nvSpPr>
        <p:spPr>
          <a:xfrm>
            <a:off x="1121597" y="2541214"/>
            <a:ext cx="12732820" cy="1424940"/>
          </a:xfrm>
          <a:prstGeom prst="rect">
            <a:avLst/>
          </a:prstGeom>
        </p:spPr>
        <p:txBody>
          <a:bodyPr lIns="0" tIns="0" rIns="0" bIns="0" rtlCol="0" anchor="t">
            <a:spAutoFit/>
          </a:bodyPr>
          <a:lstStyle/>
          <a:p>
            <a:pPr marL="842010" lvl="1" indent="-421005" algn="l">
              <a:lnSpc>
                <a:spcPts val="5460"/>
              </a:lnSpc>
              <a:buFont typeface="Arial" panose="020B0604020202020204"/>
              <a:buChar char="•"/>
            </a:pPr>
            <a:r>
              <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rPr>
              <a:t>In today’s health-conscious world, managing dietary intake can be challenging and prone to errors.</a:t>
            </a:r>
            <a:endPar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121410" y="4152900"/>
            <a:ext cx="13102590" cy="1494790"/>
          </a:xfrm>
          <a:prstGeom prst="rect">
            <a:avLst/>
          </a:prstGeom>
        </p:spPr>
        <p:txBody>
          <a:bodyPr lIns="0" tIns="0" rIns="0" bIns="0" rtlCol="0" anchor="t">
            <a:noAutofit/>
          </a:bodyPr>
          <a:lstStyle/>
          <a:p>
            <a:pPr marL="798830" lvl="1" indent="-399415" algn="l">
              <a:lnSpc>
                <a:spcPts val="5180"/>
              </a:lnSpc>
              <a:buFont typeface="Arial" panose="020B0604020202020204"/>
              <a:buChar char="•"/>
            </a:pPr>
            <a:r>
              <a:rPr lang="en-US" sz="3700">
                <a:solidFill>
                  <a:srgbClr val="000000"/>
                </a:solidFill>
                <a:latin typeface="Times New Roman" panose="02020603050405020304"/>
                <a:ea typeface="Times New Roman" panose="02020603050405020304"/>
                <a:cs typeface="Times New Roman" panose="02020603050405020304"/>
                <a:sym typeface="Times New Roman" panose="02020603050405020304"/>
              </a:rPr>
              <a:t>Our proposal seeks to simplify this task by identifying the image and generating the calories of the provided fruit or vegitable.</a:t>
            </a:r>
            <a:endParaRPr lang="en-US" sz="3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066800" y="5829244"/>
            <a:ext cx="12918613" cy="1363345"/>
          </a:xfrm>
          <a:prstGeom prst="rect">
            <a:avLst/>
          </a:prstGeom>
        </p:spPr>
        <p:txBody>
          <a:bodyPr lIns="0" tIns="0" rIns="0" bIns="0" rtlCol="0" anchor="t">
            <a:spAutoFit/>
          </a:bodyPr>
          <a:lstStyle/>
          <a:p>
            <a:pPr marL="798830" lvl="1" indent="-399415" algn="l">
              <a:lnSpc>
                <a:spcPts val="5180"/>
              </a:lnSpc>
              <a:buFont typeface="Arial" panose="020B0604020202020204"/>
              <a:buChar char="•"/>
            </a:pPr>
            <a:r>
              <a:rPr lang="en-US" sz="3700">
                <a:solidFill>
                  <a:srgbClr val="000000"/>
                </a:solidFill>
                <a:latin typeface="Times New Roman" panose="02020603050405020304"/>
                <a:ea typeface="Times New Roman" panose="02020603050405020304"/>
                <a:cs typeface="Times New Roman" panose="02020603050405020304"/>
                <a:sym typeface="Times New Roman" panose="02020603050405020304"/>
              </a:rPr>
              <a:t>Aims to utilize deep learning techniques to recognise the image and web scraping to get the calories.</a:t>
            </a:r>
            <a:endParaRPr lang="en-US" sz="3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1066800" y="7581900"/>
            <a:ext cx="12918613" cy="706120"/>
          </a:xfrm>
          <a:prstGeom prst="rect">
            <a:avLst/>
          </a:prstGeom>
        </p:spPr>
        <p:txBody>
          <a:bodyPr lIns="0" tIns="0" rIns="0" bIns="0" rtlCol="0" anchor="t">
            <a:spAutoFit/>
          </a:bodyPr>
          <a:lstStyle/>
          <a:p>
            <a:pPr marL="798830" lvl="1" indent="-399415" algn="l">
              <a:lnSpc>
                <a:spcPts val="5180"/>
              </a:lnSpc>
              <a:buFont typeface="Arial" panose="020B0604020202020204"/>
              <a:buChar char="•"/>
            </a:pPr>
            <a:r>
              <a:rPr lang="en-US" sz="370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 is source from kaggle with 36 classes .</a:t>
            </a:r>
            <a:endParaRPr lang="en-US" sz="3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Slide Number Placeholder 8"/>
          <p:cNvSpPr>
            <a:spLocks noGrp="1"/>
          </p:cNvSpPr>
          <p:nvPr>
            <p:ph type="sldNum" sz="quarter" idx="12"/>
          </p:nvPr>
        </p:nvSpPr>
        <p:spPr>
          <a:xfrm>
            <a:off x="-1371600" y="0"/>
            <a:ext cx="2133600" cy="365125"/>
          </a:xfrm>
        </p:spPr>
        <p:txBody>
          <a:bodyPr/>
          <a:p>
            <a:fld id="{B6F15528-21DE-4FAA-801E-634DDDAF4B2B}" type="slidenum">
              <a:rPr lang="en-US" sz="2000" smtClean="0"/>
            </a:fld>
            <a:endParaRPr lang="en-US" sz="2000" smtClean="0"/>
          </a:p>
        </p:txBody>
      </p:sp>
      <p:sp>
        <p:nvSpPr>
          <p:cNvPr id="10" name="Footer Placeholder 9"/>
          <p:cNvSpPr>
            <a:spLocks noGrp="1"/>
          </p:cNvSpPr>
          <p:nvPr>
            <p:ph type="ftr" sz="quarter" idx="11"/>
          </p:nvPr>
        </p:nvSpPr>
        <p:spPr>
          <a:xfrm>
            <a:off x="15392400" y="9867900"/>
            <a:ext cx="2895600" cy="365125"/>
          </a:xfrm>
        </p:spPr>
        <p:txBody>
          <a:bodyPr/>
          <a:p>
            <a:r>
              <a:rPr lang="en-US"/>
              <a:t>mini project presentation1</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Freeform 2"/>
          <p:cNvSpPr/>
          <p:nvPr/>
        </p:nvSpPr>
        <p:spPr>
          <a:xfrm>
            <a:off x="2827646" y="1463560"/>
            <a:ext cx="12243306" cy="7359879"/>
          </a:xfrm>
          <a:custGeom>
            <a:avLst/>
            <a:gdLst/>
            <a:ahLst/>
            <a:cxnLst/>
            <a:rect l="l" t="t" r="r" b="b"/>
            <a:pathLst>
              <a:path w="12243306" h="7359879">
                <a:moveTo>
                  <a:pt x="0" y="0"/>
                </a:moveTo>
                <a:lnTo>
                  <a:pt x="12243306" y="0"/>
                </a:lnTo>
                <a:lnTo>
                  <a:pt x="12243306" y="7359880"/>
                </a:lnTo>
                <a:lnTo>
                  <a:pt x="0" y="7359880"/>
                </a:lnTo>
                <a:lnTo>
                  <a:pt x="0" y="0"/>
                </a:lnTo>
                <a:close/>
              </a:path>
            </a:pathLst>
          </a:custGeom>
          <a:blipFill>
            <a:blip r:embed="rId1">
              <a:alphaModFix amt="34000"/>
            </a:blip>
            <a:stretch>
              <a:fillRect t="-5450" b="-5450"/>
            </a:stretch>
          </a:blipFill>
        </p:spPr>
      </p:sp>
      <p:sp>
        <p:nvSpPr>
          <p:cNvPr id="3" name="TextBox 3"/>
          <p:cNvSpPr txBox="1"/>
          <p:nvPr/>
        </p:nvSpPr>
        <p:spPr>
          <a:xfrm>
            <a:off x="1028700" y="3984585"/>
            <a:ext cx="16230600" cy="1269006"/>
          </a:xfrm>
          <a:prstGeom prst="rect">
            <a:avLst/>
          </a:prstGeom>
        </p:spPr>
        <p:txBody>
          <a:bodyPr lIns="0" tIns="0" rIns="0" bIns="0" rtlCol="0" anchor="t">
            <a:spAutoFit/>
          </a:bodyPr>
          <a:lstStyle/>
          <a:p>
            <a:pPr algn="ctr">
              <a:lnSpc>
                <a:spcPts val="9460"/>
              </a:lnSpc>
            </a:pPr>
            <a:r>
              <a:rPr lang="en-US" sz="9460">
                <a:solidFill>
                  <a:srgbClr val="000000"/>
                </a:solidFill>
                <a:latin typeface="Yeseva One" panose="00000500000000000000"/>
                <a:ea typeface="Yeseva One" panose="00000500000000000000"/>
                <a:cs typeface="Yeseva One" panose="00000500000000000000"/>
                <a:sym typeface="Yeseva One" panose="00000500000000000000"/>
              </a:rPr>
              <a:t>Literature Review </a:t>
            </a:r>
            <a:endParaRPr lang="en-US" sz="9460">
              <a:solidFill>
                <a:srgbClr val="000000"/>
              </a:solidFill>
              <a:latin typeface="Yeseva One" panose="00000500000000000000"/>
              <a:ea typeface="Yeseva One" panose="00000500000000000000"/>
              <a:cs typeface="Yeseva One" panose="00000500000000000000"/>
              <a:sym typeface="Yeseva One" panose="00000500000000000000"/>
            </a:endParaRPr>
          </a:p>
        </p:txBody>
      </p:sp>
      <p:sp>
        <p:nvSpPr>
          <p:cNvPr id="4" name="Slide Number Placeholder 3"/>
          <p:cNvSpPr>
            <a:spLocks noGrp="1"/>
          </p:cNvSpPr>
          <p:nvPr>
            <p:ph type="sldNum" sz="quarter" idx="12"/>
          </p:nvPr>
        </p:nvSpPr>
        <p:spPr>
          <a:xfrm>
            <a:off x="-1447800" y="0"/>
            <a:ext cx="2133600" cy="365125"/>
          </a:xfrm>
        </p:spPr>
        <p:txBody>
          <a:bodyPr/>
          <a:p>
            <a:fld id="{B6F15528-21DE-4FAA-801E-634DDDAF4B2B}" type="slidenum">
              <a:rPr lang="en-US" sz="2000" smtClean="0"/>
            </a:fld>
            <a:endParaRPr lang="en-US" sz="2000" smtClean="0"/>
          </a:p>
        </p:txBody>
      </p:sp>
      <p:sp>
        <p:nvSpPr>
          <p:cNvPr id="5" name="Footer Placeholder 4"/>
          <p:cNvSpPr>
            <a:spLocks noGrp="1"/>
          </p:cNvSpPr>
          <p:nvPr>
            <p:ph type="ftr" sz="quarter" idx="11"/>
          </p:nvPr>
        </p:nvSpPr>
        <p:spPr>
          <a:xfrm>
            <a:off x="15392400" y="9944100"/>
            <a:ext cx="2895600" cy="365125"/>
          </a:xfrm>
        </p:spPr>
        <p:txBody>
          <a:bodyPr/>
          <a:p>
            <a:r>
              <a:rPr lang="en-US"/>
              <a:t>mini project presentation1</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0" y="165100"/>
            <a:ext cx="18288000" cy="1510030"/>
          </a:xfrm>
          <a:prstGeom prst="rect">
            <a:avLst/>
          </a:prstGeom>
        </p:spPr>
        <p:txBody>
          <a:bodyPr lIns="0" tIns="0" rIns="0" bIns="0" rtlCol="0" anchor="t">
            <a:noAutofit/>
          </a:bodyPr>
          <a:lstStyle/>
          <a:p>
            <a:pPr algn="ctr">
              <a:lnSpc>
                <a:spcPts val="5640"/>
              </a:lnSpc>
            </a:pPr>
            <a:r>
              <a:rPr lang="en-US" sz="564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1. “Hyperspectral fruit and vegetable classification using convolutional neural Networks”</a:t>
            </a:r>
            <a:endParaRPr lang="en-US" sz="564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7500"/>
              </a:lnSpc>
            </a:pPr>
          </a:p>
        </p:txBody>
      </p:sp>
      <p:sp>
        <p:nvSpPr>
          <p:cNvPr id="3" name="TextBox 3"/>
          <p:cNvSpPr txBox="1"/>
          <p:nvPr/>
        </p:nvSpPr>
        <p:spPr>
          <a:xfrm>
            <a:off x="663736" y="2781036"/>
            <a:ext cx="16960528" cy="1533005"/>
          </a:xfrm>
          <a:prstGeom prst="rect">
            <a:avLst/>
          </a:prstGeom>
        </p:spPr>
        <p:txBody>
          <a:bodyPr lIns="0" tIns="0" rIns="0" bIns="0" rtlCol="0" anchor="t">
            <a:spAutoFit/>
          </a:bodyPr>
          <a:lstStyle/>
          <a:p>
            <a:pPr marL="894715" lvl="1" indent="-447675" algn="l">
              <a:lnSpc>
                <a:spcPts val="5805"/>
              </a:lnSpc>
              <a:buFont typeface="Arial" panose="020B0604020202020204"/>
              <a:buChar char="•"/>
            </a:pPr>
            <a:r>
              <a:rPr lang="en-US" sz="4145">
                <a:solidFill>
                  <a:srgbClr val="000000"/>
                </a:solidFill>
                <a:latin typeface="Times New Roman" panose="02020603050405020304"/>
                <a:ea typeface="Times New Roman" panose="02020603050405020304"/>
                <a:cs typeface="Times New Roman" panose="02020603050405020304"/>
                <a:sym typeface="Times New Roman" panose="02020603050405020304"/>
              </a:rPr>
              <a:t>Domain: Classifying hyperspectral of images fruits and vegetables using deep learning models like CNN.</a:t>
            </a:r>
            <a:endParaRPr lang="en-US" sz="414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4"/>
          <p:cNvSpPr txBox="1"/>
          <p:nvPr/>
        </p:nvSpPr>
        <p:spPr>
          <a:xfrm>
            <a:off x="685800" y="4457700"/>
            <a:ext cx="16960215" cy="1529715"/>
          </a:xfrm>
          <a:prstGeom prst="rect">
            <a:avLst/>
          </a:prstGeom>
        </p:spPr>
        <p:txBody>
          <a:bodyPr lIns="0" tIns="0" rIns="0" bIns="0" rtlCol="0" anchor="t">
            <a:noAutofit/>
          </a:bodyPr>
          <a:lstStyle/>
          <a:p>
            <a:pPr marL="894715" lvl="1" indent="-447675" algn="l">
              <a:lnSpc>
                <a:spcPts val="5805"/>
              </a:lnSpc>
              <a:buFont typeface="Arial" panose="020B0604020202020204"/>
              <a:buChar char="•"/>
            </a:pPr>
            <a:r>
              <a:rPr lang="en-US" sz="4145">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Is developed manually, includes 2700 images with 16 spectral bands and various features, categorized into 13 fruit and vegetable labels.</a:t>
            </a:r>
            <a:endParaRPr lang="en-US" sz="414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5"/>
          <p:cNvSpPr txBox="1"/>
          <p:nvPr/>
        </p:nvSpPr>
        <p:spPr>
          <a:xfrm>
            <a:off x="663736" y="6058177"/>
            <a:ext cx="17259300" cy="3027417"/>
          </a:xfrm>
          <a:prstGeom prst="rect">
            <a:avLst/>
          </a:prstGeom>
        </p:spPr>
        <p:txBody>
          <a:bodyPr lIns="0" tIns="0" rIns="0" bIns="0" rtlCol="0" anchor="t">
            <a:spAutoFit/>
          </a:bodyPr>
          <a:lstStyle/>
          <a:p>
            <a:pPr marL="903605" lvl="1" indent="-452120" algn="l">
              <a:lnSpc>
                <a:spcPts val="5860"/>
              </a:lnSpc>
              <a:buFont typeface="Arial" panose="020B0604020202020204"/>
              <a:buChar char="•"/>
            </a:pPr>
            <a:r>
              <a:rPr lang="en-US" sz="4185">
                <a:solidFill>
                  <a:srgbClr val="000000"/>
                </a:solidFill>
                <a:latin typeface="Times New Roman" panose="02020603050405020304"/>
                <a:ea typeface="Times New Roman" panose="02020603050405020304"/>
                <a:cs typeface="Times New Roman" panose="02020603050405020304"/>
                <a:sym typeface="Times New Roman" panose="02020603050405020304"/>
              </a:rPr>
              <a:t>A modified version of the GoogLeNet architecture, specifically designed for hyperspectral data, is employed for feature extraction and classification. This model uses the Inception Module to capture multi-scale features.</a:t>
            </a:r>
            <a:endParaRPr lang="en-US" sz="418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 Box 5"/>
          <p:cNvSpPr txBox="1"/>
          <p:nvPr/>
        </p:nvSpPr>
        <p:spPr>
          <a:xfrm>
            <a:off x="1905000" y="1675130"/>
            <a:ext cx="14827250" cy="583565"/>
          </a:xfrm>
          <a:prstGeom prst="rect">
            <a:avLst/>
          </a:prstGeom>
        </p:spPr>
        <p:txBody>
          <a:bodyPr wrap="square">
            <a:spAutoFit/>
          </a:bodyPr>
          <a:p>
            <a:r>
              <a:rPr sz="3200" u="sng"/>
              <a:t>It was published in the journal Computers and Electronics in Agriculture on July 1, 2019</a:t>
            </a:r>
            <a:endParaRPr sz="3200" u="sng"/>
          </a:p>
        </p:txBody>
      </p:sp>
      <p:sp>
        <p:nvSpPr>
          <p:cNvPr id="7" name="Slide Number Placeholder 6"/>
          <p:cNvSpPr>
            <a:spLocks noGrp="1"/>
          </p:cNvSpPr>
          <p:nvPr>
            <p:ph type="sldNum" sz="quarter" idx="12"/>
          </p:nvPr>
        </p:nvSpPr>
        <p:spPr>
          <a:xfrm>
            <a:off x="-1393825" y="114300"/>
            <a:ext cx="2133600" cy="365125"/>
          </a:xfrm>
        </p:spPr>
        <p:txBody>
          <a:bodyPr/>
          <a:p>
            <a:fld id="{B6F15528-21DE-4FAA-801E-634DDDAF4B2B}" type="slidenum">
              <a:rPr lang="en-US" sz="2000" smtClean="0"/>
            </a:fld>
            <a:endParaRPr lang="en-US" sz="2000" smtClean="0"/>
          </a:p>
        </p:txBody>
      </p:sp>
      <p:sp>
        <p:nvSpPr>
          <p:cNvPr id="8" name="Footer Placeholder 7"/>
          <p:cNvSpPr>
            <a:spLocks noGrp="1"/>
          </p:cNvSpPr>
          <p:nvPr>
            <p:ph type="ftr" sz="quarter" idx="11"/>
          </p:nvPr>
        </p:nvSpPr>
        <p:spPr>
          <a:xfrm>
            <a:off x="15392400" y="9944100"/>
            <a:ext cx="2895600" cy="365125"/>
          </a:xfrm>
        </p:spPr>
        <p:txBody>
          <a:bodyPr/>
          <a:p>
            <a:r>
              <a:rPr lang="en-US"/>
              <a:t>mini project presentation1</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1028700" y="528002"/>
            <a:ext cx="16173976" cy="3677285"/>
          </a:xfrm>
          <a:prstGeom prst="rect">
            <a:avLst/>
          </a:prstGeom>
        </p:spPr>
        <p:txBody>
          <a:bodyPr lIns="0" tIns="0" rIns="0" bIns="0" rtlCol="0" anchor="t">
            <a:spAutoFit/>
          </a:bodyPr>
          <a:lstStyle/>
          <a:p>
            <a:pPr marL="885190" lvl="1" indent="-442595" algn="l">
              <a:lnSpc>
                <a:spcPts val="5740"/>
              </a:lnSpc>
              <a:buFont typeface="Arial" panose="020B0604020202020204"/>
              <a:buChar char="•"/>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For finetuning the hyperspectral images they use 3 architectures:</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770380" lvl="2" indent="-589915" algn="l">
              <a:lnSpc>
                <a:spcPts val="5740"/>
              </a:lnSpc>
              <a:buFont typeface="Arial" panose="020B0604020202020204"/>
              <a:buChar char="⚬"/>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Pseudo-RGB model</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770380" lvl="2" indent="-589915" algn="l">
              <a:lnSpc>
                <a:spcPts val="5740"/>
              </a:lnSpc>
              <a:buFont typeface="Arial" panose="020B0604020202020204"/>
              <a:buChar char="⚬"/>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Kernel  model</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770380" lvl="2" indent="-589915" algn="l">
              <a:lnSpc>
                <a:spcPts val="5740"/>
              </a:lnSpc>
              <a:buFont typeface="Arial" panose="020B0604020202020204"/>
              <a:buChar char="⚬"/>
            </a:pPr>
            <a:r>
              <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rPr>
              <a:t> Linear Combination Model</a:t>
            </a:r>
            <a:endParaRPr lang="en-US" sz="4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5740"/>
              </a:lnSpc>
            </a:pPr>
          </a:p>
        </p:txBody>
      </p:sp>
      <p:sp>
        <p:nvSpPr>
          <p:cNvPr id="3" name="TextBox 3"/>
          <p:cNvSpPr txBox="1"/>
          <p:nvPr/>
        </p:nvSpPr>
        <p:spPr>
          <a:xfrm>
            <a:off x="1028700" y="3762249"/>
            <a:ext cx="15660495" cy="3931729"/>
          </a:xfrm>
          <a:prstGeom prst="rect">
            <a:avLst/>
          </a:prstGeom>
        </p:spPr>
        <p:txBody>
          <a:bodyPr lIns="0" tIns="0" rIns="0" bIns="0" rtlCol="0" anchor="t">
            <a:spAutoFit/>
          </a:bodyPr>
          <a:lstStyle/>
          <a:p>
            <a:pPr marL="881380" lvl="1" indent="-440690" algn="l">
              <a:lnSpc>
                <a:spcPts val="5715"/>
              </a:lnSpc>
              <a:buFont typeface="Arial" panose="020B0604020202020204"/>
              <a:buChar char="•"/>
            </a:pPr>
            <a:r>
              <a:rPr lang="en-US" sz="4080">
                <a:solidFill>
                  <a:srgbClr val="000000"/>
                </a:solidFill>
                <a:latin typeface="Times New Roman" panose="02020603050405020304"/>
                <a:ea typeface="Times New Roman" panose="02020603050405020304"/>
                <a:cs typeface="Times New Roman" panose="02020603050405020304"/>
                <a:sym typeface="Times New Roman" panose="02020603050405020304"/>
              </a:rPr>
              <a:t>Accuracy:</a:t>
            </a:r>
            <a:endParaRPr lang="en-US" sz="40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46860" lvl="2" indent="-515620" algn="l">
              <a:lnSpc>
                <a:spcPts val="5015"/>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Pseudo-RGB model:88.15%</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46860" lvl="2" indent="-515620" algn="l">
              <a:lnSpc>
                <a:spcPts val="5015"/>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Kernel model : 92.23%</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546860" lvl="2" indent="-515620" algn="l">
              <a:lnSpc>
                <a:spcPts val="5015"/>
              </a:lnSpc>
              <a:buFont typeface="Arial" panose="020B0604020202020204"/>
              <a:buChar char="⚬"/>
            </a:pPr>
            <a:r>
              <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rPr>
              <a:t>Linear Combination Model:85.93%</a:t>
            </a:r>
            <a:endParaRPr lang="en-US" sz="35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5015"/>
              </a:lnSpc>
            </a:pPr>
          </a:p>
          <a:p>
            <a:pPr algn="l">
              <a:lnSpc>
                <a:spcPts val="5015"/>
              </a:lnSpc>
            </a:pPr>
          </a:p>
        </p:txBody>
      </p:sp>
      <p:sp>
        <p:nvSpPr>
          <p:cNvPr id="4" name="Slide Number Placeholder 3"/>
          <p:cNvSpPr>
            <a:spLocks noGrp="1"/>
          </p:cNvSpPr>
          <p:nvPr>
            <p:ph type="sldNum" sz="quarter" idx="12"/>
          </p:nvPr>
        </p:nvSpPr>
        <p:spPr>
          <a:xfrm>
            <a:off x="-1371600" y="162560"/>
            <a:ext cx="2133600" cy="365125"/>
          </a:xfrm>
        </p:spPr>
        <p:txBody>
          <a:bodyPr/>
          <a:p>
            <a:fld id="{B6F15528-21DE-4FAA-801E-634DDDAF4B2B}" type="slidenum">
              <a:rPr lang="en-US" sz="2000" smtClean="0"/>
            </a:fld>
            <a:endParaRPr lang="en-US" sz="2000" smtClean="0"/>
          </a:p>
        </p:txBody>
      </p:sp>
      <p:sp>
        <p:nvSpPr>
          <p:cNvPr id="5" name="Footer Placeholder 4"/>
          <p:cNvSpPr>
            <a:spLocks noGrp="1"/>
          </p:cNvSpPr>
          <p:nvPr>
            <p:ph type="ftr" sz="quarter" idx="11"/>
          </p:nvPr>
        </p:nvSpPr>
        <p:spPr>
          <a:xfrm>
            <a:off x="15392400" y="9921875"/>
            <a:ext cx="2895600" cy="365125"/>
          </a:xfrm>
        </p:spPr>
        <p:txBody>
          <a:bodyPr/>
          <a:p>
            <a:r>
              <a:rPr lang="en-US"/>
              <a:t>mini project presentation1</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401320" y="153035"/>
            <a:ext cx="17484725" cy="1362710"/>
          </a:xfrm>
          <a:prstGeom prst="rect">
            <a:avLst/>
          </a:prstGeom>
        </p:spPr>
        <p:txBody>
          <a:bodyPr lIns="0" tIns="0" rIns="0" bIns="0" rtlCol="0" anchor="t">
            <a:noAutofit/>
          </a:bodyPr>
          <a:lstStyle/>
          <a:p>
            <a:pPr algn="ctr">
              <a:lnSpc>
                <a:spcPts val="5460"/>
              </a:lnSpc>
            </a:pPr>
            <a:r>
              <a:rPr lang="en-US" sz="54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2.”Food Calorie Estimation using Convolutional Neural Network”</a:t>
            </a:r>
            <a:endParaRPr lang="en-US" sz="54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5460"/>
              </a:lnSpc>
            </a:pPr>
          </a:p>
        </p:txBody>
      </p:sp>
      <p:sp>
        <p:nvSpPr>
          <p:cNvPr id="3" name="TextBox 3"/>
          <p:cNvSpPr txBox="1"/>
          <p:nvPr/>
        </p:nvSpPr>
        <p:spPr>
          <a:xfrm>
            <a:off x="685961" y="2705360"/>
            <a:ext cx="16960528" cy="1452880"/>
          </a:xfrm>
          <a:prstGeom prst="rect">
            <a:avLst/>
          </a:prstGeom>
        </p:spPr>
        <p:txBody>
          <a:bodyPr lIns="0" tIns="0" rIns="0" bIns="0" rtlCol="0" anchor="t">
            <a:spAutoFit/>
          </a:bodyPr>
          <a:lstStyle/>
          <a:p>
            <a:pPr marL="873125" lvl="1" indent="-436880" algn="l">
              <a:lnSpc>
                <a:spcPts val="5665"/>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Domain: The study proposes using a deep learning model, specifically a CNN, to estimate food calories from images.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4"/>
          <p:cNvSpPr txBox="1"/>
          <p:nvPr/>
        </p:nvSpPr>
        <p:spPr>
          <a:xfrm>
            <a:off x="762161" y="4589637"/>
            <a:ext cx="16960528" cy="2179320"/>
          </a:xfrm>
          <a:prstGeom prst="rect">
            <a:avLst/>
          </a:prstGeom>
        </p:spPr>
        <p:txBody>
          <a:bodyPr lIns="0" tIns="0" rIns="0" bIns="0" rtlCol="0" anchor="t">
            <a:spAutoFit/>
          </a:bodyPr>
          <a:lstStyle/>
          <a:p>
            <a:pPr marL="873125" lvl="1" indent="-436880" algn="l">
              <a:lnSpc>
                <a:spcPts val="5665"/>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Dataset:The dataset sourced from the ECUSTFD dataset, includes 2978 images with features such as volume, mass, and calorie information. It encompasses 19 food categories and various target variables.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5"/>
          <p:cNvSpPr txBox="1"/>
          <p:nvPr/>
        </p:nvSpPr>
        <p:spPr>
          <a:xfrm>
            <a:off x="663736" y="7200785"/>
            <a:ext cx="16960528" cy="2179320"/>
          </a:xfrm>
          <a:prstGeom prst="rect">
            <a:avLst/>
          </a:prstGeom>
        </p:spPr>
        <p:txBody>
          <a:bodyPr lIns="0" tIns="0" rIns="0" bIns="0" rtlCol="0" anchor="t">
            <a:spAutoFit/>
          </a:bodyPr>
          <a:lstStyle/>
          <a:p>
            <a:pPr marL="873125" lvl="1" indent="-436880" algn="l">
              <a:lnSpc>
                <a:spcPts val="5665"/>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CNN is the primary architecture used for food image classification and calorie estimation. Support Vector Machine (SVM)  and Random Forest are the other algorithms used for image classification.</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 Box 5"/>
          <p:cNvSpPr txBox="1"/>
          <p:nvPr/>
        </p:nvSpPr>
        <p:spPr>
          <a:xfrm>
            <a:off x="2438400" y="1790700"/>
            <a:ext cx="14540865" cy="583565"/>
          </a:xfrm>
          <a:prstGeom prst="rect">
            <a:avLst/>
          </a:prstGeom>
        </p:spPr>
        <p:txBody>
          <a:bodyPr wrap="square">
            <a:spAutoFit/>
          </a:bodyPr>
          <a:p>
            <a:r>
              <a:rPr sz="3200" u="sng"/>
              <a:t>2021 3rd </a:t>
            </a:r>
            <a:r>
              <a:rPr sz="3200" u="sng"/>
              <a:t>International Conference on Signal Processing and Communication (ICPSC).</a:t>
            </a:r>
            <a:endParaRPr sz="3200" u="sng"/>
          </a:p>
        </p:txBody>
      </p:sp>
      <p:sp>
        <p:nvSpPr>
          <p:cNvPr id="7" name="Slide Number Placeholder 6"/>
          <p:cNvSpPr>
            <a:spLocks noGrp="1"/>
          </p:cNvSpPr>
          <p:nvPr>
            <p:ph type="sldNum" sz="quarter" idx="12"/>
          </p:nvPr>
        </p:nvSpPr>
        <p:spPr>
          <a:xfrm>
            <a:off x="-1470025" y="38100"/>
            <a:ext cx="2133600" cy="365125"/>
          </a:xfrm>
        </p:spPr>
        <p:txBody>
          <a:bodyPr/>
          <a:p>
            <a:fld id="{B6F15528-21DE-4FAA-801E-634DDDAF4B2B}" type="slidenum">
              <a:rPr lang="en-US" sz="2000" smtClean="0"/>
            </a:fld>
            <a:endParaRPr lang="en-US" sz="2000" smtClean="0"/>
          </a:p>
        </p:txBody>
      </p:sp>
      <p:sp>
        <p:nvSpPr>
          <p:cNvPr id="8" name="Footer Placeholder 7"/>
          <p:cNvSpPr>
            <a:spLocks noGrp="1"/>
          </p:cNvSpPr>
          <p:nvPr>
            <p:ph type="ftr" sz="quarter" idx="11"/>
          </p:nvPr>
        </p:nvSpPr>
        <p:spPr>
          <a:xfrm>
            <a:off x="15392400" y="9928225"/>
            <a:ext cx="2895600" cy="365125"/>
          </a:xfrm>
        </p:spPr>
        <p:txBody>
          <a:bodyPr/>
          <a:p>
            <a:r>
              <a:rPr lang="en-US"/>
              <a:t>mini project presentation1</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1028700" y="415530"/>
            <a:ext cx="13594958" cy="5808345"/>
          </a:xfrm>
          <a:prstGeom prst="rect">
            <a:avLst/>
          </a:prstGeom>
        </p:spPr>
        <p:txBody>
          <a:bodyPr lIns="0" tIns="0" rIns="0" bIns="0" rtlCol="0" anchor="t">
            <a:spAutoFit/>
          </a:bodyPr>
          <a:lstStyle/>
          <a:p>
            <a:pPr marL="786765" lvl="1" indent="-393065" algn="l">
              <a:lnSpc>
                <a:spcPts val="5100"/>
              </a:lnSpc>
              <a:buFont typeface="Arial" panose="020B0604020202020204"/>
              <a:buChar char="•"/>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Accuracy:</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1573530" lvl="2" indent="-524510" algn="l">
              <a:lnSpc>
                <a:spcPts val="5100"/>
              </a:lnSpc>
              <a:buFont typeface="Arial" panose="020B0604020202020204"/>
              <a:buChar char="⚬"/>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Convolutional Neural Network (CNN) model is 92%.</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1573530" lvl="2" indent="-524510" algn="l">
              <a:lnSpc>
                <a:spcPts val="5100"/>
              </a:lnSpc>
              <a:buFont typeface="Arial" panose="020B0604020202020204"/>
              <a:buChar char="⚬"/>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Random Forest:</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2360295" lvl="3" indent="-589915" algn="l">
              <a:lnSpc>
                <a:spcPts val="5100"/>
              </a:lnSpc>
              <a:buFont typeface="Arial" panose="020B0604020202020204"/>
              <a:buChar char="￭"/>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Mean Error: 13.12</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1573530" lvl="2" indent="-524510" algn="l">
              <a:lnSpc>
                <a:spcPts val="5100"/>
              </a:lnSpc>
              <a:buFont typeface="Arial" panose="020B0604020202020204"/>
              <a:buChar char="⚬"/>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K-Nearest Neighbors (KNN):</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2360295" lvl="3" indent="-589915" algn="l">
              <a:lnSpc>
                <a:spcPts val="5100"/>
              </a:lnSpc>
              <a:buFont typeface="Arial" panose="020B0604020202020204"/>
              <a:buChar char="￭"/>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Mean Error: 21.06</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2360295" lvl="3" indent="-589915" algn="l">
              <a:lnSpc>
                <a:spcPts val="5100"/>
              </a:lnSpc>
              <a:buFont typeface="Arial" panose="020B0604020202020204"/>
              <a:buChar char="￭"/>
            </a:pP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1573530" lvl="2" indent="-524510" algn="l">
              <a:lnSpc>
                <a:spcPts val="5100"/>
              </a:lnSpc>
              <a:buFont typeface="Arial" panose="020B0604020202020204"/>
              <a:buChar char="⚬"/>
            </a:pPr>
            <a:endParaRPr sz="4000">
              <a:latin typeface="Times New Roman" panose="02020603050405020304" charset="0"/>
              <a:cs typeface="Times New Roman" panose="02020603050405020304" charset="0"/>
            </a:endParaRPr>
          </a:p>
          <a:p>
            <a:pPr algn="l">
              <a:lnSpc>
                <a:spcPts val="4495"/>
              </a:lnSpc>
            </a:pPr>
            <a:endParaRPr sz="4000">
              <a:latin typeface="Times New Roman" panose="02020603050405020304" charset="0"/>
              <a:cs typeface="Times New Roman" panose="02020603050405020304" charset="0"/>
            </a:endParaRPr>
          </a:p>
        </p:txBody>
      </p:sp>
      <p:sp>
        <p:nvSpPr>
          <p:cNvPr id="3" name="TextBox 3"/>
          <p:cNvSpPr txBox="1"/>
          <p:nvPr/>
        </p:nvSpPr>
        <p:spPr>
          <a:xfrm>
            <a:off x="1066800" y="4610220"/>
            <a:ext cx="16814293" cy="1884045"/>
          </a:xfrm>
          <a:prstGeom prst="rect">
            <a:avLst/>
          </a:prstGeom>
        </p:spPr>
        <p:txBody>
          <a:bodyPr lIns="0" tIns="0" rIns="0" bIns="0" rtlCol="0" anchor="t">
            <a:spAutoFit/>
          </a:bodyPr>
          <a:lstStyle/>
          <a:p>
            <a:pPr algn="l">
              <a:lnSpc>
                <a:spcPts val="5100"/>
              </a:lnSpc>
            </a:pPr>
            <a:r>
              <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rPr>
              <a:t>Mean error of KNN is greater than Random forest indicating relatively less accurate performance in this study.</a:t>
            </a: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a:p>
            <a:pPr algn="l">
              <a:lnSpc>
                <a:spcPts val="4495"/>
              </a:lnSpc>
            </a:pPr>
            <a:endParaRPr lang="en-US" sz="4000">
              <a:solidFill>
                <a:srgbClr val="000000"/>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
        <p:nvSpPr>
          <p:cNvPr id="4" name="Slide Number Placeholder 3"/>
          <p:cNvSpPr>
            <a:spLocks noGrp="1"/>
          </p:cNvSpPr>
          <p:nvPr>
            <p:ph type="sldNum" sz="quarter" idx="12"/>
          </p:nvPr>
        </p:nvSpPr>
        <p:spPr>
          <a:xfrm>
            <a:off x="-1447800" y="0"/>
            <a:ext cx="2133600" cy="365125"/>
          </a:xfrm>
        </p:spPr>
        <p:txBody>
          <a:bodyPr/>
          <a:p>
            <a:fld id="{B6F15528-21DE-4FAA-801E-634DDDAF4B2B}" type="slidenum">
              <a:rPr lang="en-US" sz="2000" smtClean="0"/>
            </a:fld>
            <a:endParaRPr lang="en-US" sz="2000" smtClean="0"/>
          </a:p>
        </p:txBody>
      </p:sp>
      <p:sp>
        <p:nvSpPr>
          <p:cNvPr id="5" name="Footer Placeholder 4"/>
          <p:cNvSpPr>
            <a:spLocks noGrp="1"/>
          </p:cNvSpPr>
          <p:nvPr>
            <p:ph type="ftr" sz="quarter" idx="11"/>
          </p:nvPr>
        </p:nvSpPr>
        <p:spPr>
          <a:xfrm>
            <a:off x="15392400" y="9867900"/>
            <a:ext cx="2895600" cy="365125"/>
          </a:xfrm>
        </p:spPr>
        <p:txBody>
          <a:bodyPr/>
          <a:p>
            <a:r>
              <a:rPr lang="en-US"/>
              <a:t>mini project presentation1</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extBox 2"/>
          <p:cNvSpPr txBox="1"/>
          <p:nvPr/>
        </p:nvSpPr>
        <p:spPr>
          <a:xfrm>
            <a:off x="-321941" y="162416"/>
            <a:ext cx="18931882" cy="2439957"/>
          </a:xfrm>
          <a:prstGeom prst="rect">
            <a:avLst/>
          </a:prstGeom>
        </p:spPr>
        <p:txBody>
          <a:bodyPr lIns="0" tIns="0" rIns="0" bIns="0" rtlCol="0" anchor="t">
            <a:spAutoFit/>
          </a:bodyPr>
          <a:lstStyle/>
          <a:p>
            <a:pPr algn="ctr">
              <a:lnSpc>
                <a:spcPts val="6060"/>
              </a:lnSpc>
            </a:pPr>
            <a:r>
              <a:rPr lang="en-US" sz="6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3.”Automatic Fruits Calories Estimation through </a:t>
            </a:r>
            <a:endParaRPr lang="en-US" sz="6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6060"/>
              </a:lnSpc>
            </a:pPr>
            <a:r>
              <a:rPr lang="en-US" sz="6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Convolutional Neural Networks “</a:t>
            </a:r>
            <a:endParaRPr lang="en-US" sz="606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6060"/>
              </a:lnSpc>
            </a:pPr>
          </a:p>
        </p:txBody>
      </p:sp>
      <p:sp>
        <p:nvSpPr>
          <p:cNvPr id="3" name="TextBox 3"/>
          <p:cNvSpPr txBox="1"/>
          <p:nvPr/>
        </p:nvSpPr>
        <p:spPr>
          <a:xfrm>
            <a:off x="686596" y="3085927"/>
            <a:ext cx="16960528" cy="2202295"/>
          </a:xfrm>
          <a:prstGeom prst="rect">
            <a:avLst/>
          </a:prstGeom>
        </p:spPr>
        <p:txBody>
          <a:bodyPr lIns="0" tIns="0" rIns="0" bIns="0" rtlCol="0" anchor="t">
            <a:spAutoFit/>
          </a:bodyPr>
          <a:lstStyle/>
          <a:p>
            <a:pPr marL="873125" lvl="1" indent="-436880" algn="l">
              <a:lnSpc>
                <a:spcPts val="5665"/>
              </a:lnSpc>
              <a:buFont typeface="Arial" panose="020B0604020202020204"/>
              <a:buChar char="•"/>
            </a:pPr>
            <a:r>
              <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rPr>
              <a:t>Domain:  The study proposes using a deep learning model, specifically a Deep Convolutional Neural Network (DCNN), to estimate the calorie content of fruits and vegetables from images captured of food plates.</a:t>
            </a:r>
            <a:endPar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4"/>
          <p:cNvSpPr txBox="1"/>
          <p:nvPr/>
        </p:nvSpPr>
        <p:spPr>
          <a:xfrm>
            <a:off x="609761" y="5449195"/>
            <a:ext cx="16960528" cy="2202295"/>
          </a:xfrm>
          <a:prstGeom prst="rect">
            <a:avLst/>
          </a:prstGeom>
        </p:spPr>
        <p:txBody>
          <a:bodyPr lIns="0" tIns="0" rIns="0" bIns="0" rtlCol="0" anchor="t">
            <a:spAutoFit/>
          </a:bodyPr>
          <a:lstStyle/>
          <a:p>
            <a:pPr marL="873125" lvl="1" indent="-436880" algn="l">
              <a:lnSpc>
                <a:spcPts val="5665"/>
              </a:lnSpc>
              <a:buFont typeface="Arial" panose="020B0604020202020204"/>
              <a:buChar char="•"/>
            </a:pPr>
            <a:r>
              <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Dataset:The study uses a dataset of 41,509 images, categorized into 16 classes of fruits and vegetables, with around 4,000 images per class. Fruit-360 dataset from Kaggle, used for comparison.</a:t>
            </a:r>
            <a:endPar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5"/>
          <p:cNvSpPr txBox="1"/>
          <p:nvPr/>
        </p:nvSpPr>
        <p:spPr>
          <a:xfrm>
            <a:off x="685961" y="7734040"/>
            <a:ext cx="16960528" cy="1487920"/>
          </a:xfrm>
          <a:prstGeom prst="rect">
            <a:avLst/>
          </a:prstGeom>
        </p:spPr>
        <p:txBody>
          <a:bodyPr lIns="0" tIns="0" rIns="0" bIns="0" rtlCol="0" anchor="t">
            <a:spAutoFit/>
          </a:bodyPr>
          <a:lstStyle/>
          <a:p>
            <a:pPr marL="873125" lvl="1" indent="-436880" algn="l">
              <a:lnSpc>
                <a:spcPts val="5665"/>
              </a:lnSpc>
              <a:buFont typeface="Arial" panose="020B0604020202020204"/>
              <a:buChar char="•"/>
            </a:pPr>
            <a:r>
              <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rPr>
              <a:t>For automatic recognition of fruits and vegetables and estimation of calorie content Deep Convolutional Neural Networks (DCNNs) is used.</a:t>
            </a:r>
            <a:endParaRPr lang="en-US" sz="404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 Box 6"/>
          <p:cNvSpPr txBox="1"/>
          <p:nvPr/>
        </p:nvSpPr>
        <p:spPr>
          <a:xfrm>
            <a:off x="2362200" y="1714500"/>
            <a:ext cx="14213840" cy="583565"/>
          </a:xfrm>
          <a:prstGeom prst="rect">
            <a:avLst/>
          </a:prstGeom>
        </p:spPr>
        <p:txBody>
          <a:bodyPr wrap="square">
            <a:spAutoFit/>
          </a:bodyPr>
          <a:p>
            <a:r>
              <a:rPr sz="3200" u="sng"/>
              <a:t>6th International Conference on Computer and Technology Applications, April 2020.</a:t>
            </a:r>
            <a:endParaRPr sz="3200" u="sng"/>
          </a:p>
        </p:txBody>
      </p:sp>
      <p:sp>
        <p:nvSpPr>
          <p:cNvPr id="8" name="Slide Number Placeholder 7"/>
          <p:cNvSpPr>
            <a:spLocks noGrp="1"/>
          </p:cNvSpPr>
          <p:nvPr>
            <p:ph type="sldNum" sz="quarter" idx="12"/>
          </p:nvPr>
        </p:nvSpPr>
        <p:spPr>
          <a:xfrm>
            <a:off x="-1447800" y="0"/>
            <a:ext cx="2133600" cy="365125"/>
          </a:xfrm>
        </p:spPr>
        <p:txBody>
          <a:bodyPr/>
          <a:p>
            <a:fld id="{B6F15528-21DE-4FAA-801E-634DDDAF4B2B}" type="slidenum">
              <a:rPr lang="en-US" sz="2000" smtClean="0"/>
            </a:fld>
            <a:endParaRPr lang="en-US" sz="2000" smtClean="0"/>
          </a:p>
        </p:txBody>
      </p:sp>
      <p:sp>
        <p:nvSpPr>
          <p:cNvPr id="9" name="Footer Placeholder 8"/>
          <p:cNvSpPr>
            <a:spLocks noGrp="1"/>
          </p:cNvSpPr>
          <p:nvPr>
            <p:ph type="ftr" sz="quarter" idx="11"/>
          </p:nvPr>
        </p:nvSpPr>
        <p:spPr>
          <a:xfrm>
            <a:off x="15392400" y="9921875"/>
            <a:ext cx="2895600" cy="365125"/>
          </a:xfrm>
        </p:spPr>
        <p:txBody>
          <a:bodyPr/>
          <a:p>
            <a:r>
              <a:rPr lang="en-US"/>
              <a:t>mini project presentation1</a:t>
            </a:r>
            <a:endParaRPr lang="en-US"/>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6547</Words>
  <Application>WPS Presentation</Application>
  <PresentationFormat>On-screen Show (4:3)</PresentationFormat>
  <Paragraphs>275</Paragraphs>
  <Slides>16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Times New Roman Bold</vt:lpstr>
      <vt:lpstr>Times New Roman</vt:lpstr>
      <vt:lpstr>Arial</vt:lpstr>
      <vt:lpstr>Yeseva One</vt:lpstr>
      <vt:lpstr>Times New Roman</vt:lpstr>
      <vt:lpstr>Open Sauce Bold</vt:lpstr>
      <vt:lpstr>Segoe Print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
  <cp:lastModifiedBy>WPS_1652365585</cp:lastModifiedBy>
  <cp:revision>5</cp:revision>
  <dcterms:created xsi:type="dcterms:W3CDTF">2006-08-15T07:30:00Z</dcterms:created>
  <dcterms:modified xsi:type="dcterms:W3CDTF">2024-07-28T08:23:13Z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523E576E541948C1801FFA609B4F43B0_12</vt:lpwstr>
  </property>
  <property fmtid="{D5CDD505-2E9C-101B-9397-08002B2CF9AE}" pid="3" name="KSOProductBuildVer">
    <vt:lpwstr>1033-12.2.0.17153</vt:lpwstr>
  </property>
</Properties>
</file>